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5" r:id="rId2"/>
    <p:sldId id="260" r:id="rId3"/>
    <p:sldId id="377" r:id="rId4"/>
    <p:sldId id="430" r:id="rId5"/>
    <p:sldId id="429" r:id="rId6"/>
    <p:sldId id="378" r:id="rId7"/>
    <p:sldId id="440" r:id="rId8"/>
    <p:sldId id="464" r:id="rId9"/>
    <p:sldId id="449" r:id="rId10"/>
    <p:sldId id="393" r:id="rId11"/>
    <p:sldId id="433" r:id="rId12"/>
    <p:sldId id="425" r:id="rId13"/>
    <p:sldId id="426" r:id="rId14"/>
    <p:sldId id="427" r:id="rId15"/>
    <p:sldId id="463" r:id="rId16"/>
    <p:sldId id="458" r:id="rId17"/>
    <p:sldId id="459" r:id="rId18"/>
    <p:sldId id="460" r:id="rId19"/>
    <p:sldId id="461" r:id="rId20"/>
    <p:sldId id="462" r:id="rId21"/>
    <p:sldId id="456" r:id="rId22"/>
    <p:sldId id="457" r:id="rId23"/>
    <p:sldId id="490" r:id="rId24"/>
    <p:sldId id="432" r:id="rId25"/>
    <p:sldId id="434" r:id="rId26"/>
    <p:sldId id="428" r:id="rId27"/>
    <p:sldId id="448" r:id="rId28"/>
    <p:sldId id="447" r:id="rId29"/>
    <p:sldId id="498" r:id="rId30"/>
    <p:sldId id="446" r:id="rId31"/>
    <p:sldId id="491" r:id="rId32"/>
    <p:sldId id="492" r:id="rId33"/>
    <p:sldId id="450" r:id="rId34"/>
    <p:sldId id="442" r:id="rId35"/>
    <p:sldId id="443" r:id="rId36"/>
    <p:sldId id="452" r:id="rId37"/>
    <p:sldId id="474" r:id="rId38"/>
    <p:sldId id="472" r:id="rId39"/>
    <p:sldId id="473" r:id="rId40"/>
    <p:sldId id="481" r:id="rId41"/>
    <p:sldId id="475" r:id="rId42"/>
    <p:sldId id="476" r:id="rId43"/>
    <p:sldId id="479" r:id="rId44"/>
    <p:sldId id="478" r:id="rId45"/>
    <p:sldId id="471" r:id="rId46"/>
    <p:sldId id="480" r:id="rId47"/>
    <p:sldId id="469" r:id="rId48"/>
    <p:sldId id="451" r:id="rId49"/>
    <p:sldId id="444" r:id="rId50"/>
    <p:sldId id="454" r:id="rId51"/>
    <p:sldId id="483" r:id="rId52"/>
    <p:sldId id="445" r:id="rId53"/>
    <p:sldId id="482" r:id="rId54"/>
    <p:sldId id="453" r:id="rId55"/>
    <p:sldId id="484" r:id="rId56"/>
    <p:sldId id="485" r:id="rId57"/>
    <p:sldId id="486" r:id="rId58"/>
    <p:sldId id="487" r:id="rId59"/>
    <p:sldId id="489" r:id="rId60"/>
    <p:sldId id="497" r:id="rId61"/>
    <p:sldId id="488" r:id="rId62"/>
    <p:sldId id="493" r:id="rId63"/>
    <p:sldId id="494" r:id="rId64"/>
    <p:sldId id="49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5333" autoAdjust="0"/>
  </p:normalViewPr>
  <p:slideViewPr>
    <p:cSldViewPr snapToGrid="0">
      <p:cViewPr varScale="1">
        <p:scale>
          <a:sx n="74" d="100"/>
          <a:sy n="74" d="100"/>
        </p:scale>
        <p:origin x="46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7DF2-5A71-497B-A520-D7A03BFC85B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4F0F-43F5-4EC3-B8EF-562B5DDC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730B6-965F-4F9E-8ED1-1D018A85F5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3757-0E5C-4B22-9CB8-5D3D8375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8A51-DCC8-4DD3-82B2-1A09003D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9FDF-6D88-44D4-941F-4B584A09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88A96-D629-4BC8-91FC-CCBA49E1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0E79D-C44A-4C0A-8A33-0386C0A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4045-5BCF-4CE9-94A8-5903C4E8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7C0C2-BAC7-4456-B0FE-A93FD94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6A78-4AE0-4777-BDEB-C5051D28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813B-D7CB-47F7-A367-6F14796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F89E-4606-47CD-9F0A-9718ED86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D090B-4EF0-4778-913E-ADA6A2F5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78AE4-1088-4DA8-80F0-B7CC3DAF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E4FA-3B2C-45EC-B243-DAAFC3D5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C0E82-9308-491B-89E6-5FCCFEC6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F04-7A5F-4FC4-9678-6E28E2E6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5D3-BC6D-46C4-A17C-98ADE37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4588-0A3E-4B23-8D1E-CB4E7F15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1C6E-4B9C-4B71-8A8F-67961DCF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A26-7650-46DC-90FC-CAC6DB2A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3EF4-EB9E-48C3-8621-1C134E3B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DDC-B8C6-43AD-AB13-FD470A3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26391-ACDC-479E-800A-90E6F54F9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DCFDA-A4EC-4931-9370-696410F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B122-ED92-4A1A-B84E-C53E8397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0227-3638-4EAA-BC97-DF3D4E7D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A1B-CB90-4DE1-B694-4B62A79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E774-3E45-4D82-A9CA-CAB29AA95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AF7E-DB7F-45B3-B3EB-0094F69E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AF5B-E58E-4A0E-B383-1372FB3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49410-5575-48B3-8F9A-ACF07A5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0DAE8-B888-44E2-BF5E-FCF26106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976-9AB5-489E-AABC-AF2A656F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ADBD-DEEC-482F-94C2-9BC84D43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A02F-26BD-4907-9CA1-F786BEE32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C52B-EF1F-4005-AA1D-DC9C8BE7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5844-8661-45DE-9424-1D711CFD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E2BB-4811-4A09-9284-7927932A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483DA-D097-4F54-8AE3-6C1CA40D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C0617-A431-44B5-B20D-6EA4700F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2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817D-340E-42BA-9B0A-CD6FC25B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3DEED-BA45-4A73-A6FD-9491DE5C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6D2D6-9C0C-4E18-B8B2-ED6DCA21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7096F-35AE-48AA-B283-62429CA4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3C800-242C-4730-B148-AE5347D9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6C569-F35F-4358-8565-C6AD53F4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C8C-2D5F-47FC-AD75-D5B5016F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4750-10D8-4D0F-97B7-3A3DD87D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9F47-AAEA-45D1-9D18-11004A99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D2C0C-3955-467D-899B-8CFCD2D5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D083-7264-4B3C-A658-6D12C1D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2AD0-0F12-49B1-AF6D-E9D2D1A9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E3BB-C956-4FA2-A0C2-A51FBA2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C4A9-0748-4746-A766-34BEF38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4E85E-2D4D-4C04-B5FC-3003963C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253F-CB04-4F3F-84B2-87CBE3D7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11B6E-0544-49D6-AADA-4196D60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A9663-7C3F-48EB-8EA1-28DB9820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B8F18-ECA6-42DC-A907-3FE91BB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FBDF-CD39-48B8-9A80-2EBF4696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9301-C8BD-49A8-A133-9351523C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1297-2F0F-452B-8C87-6E284A6A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DB81-A576-40AD-B4EF-2D61528EA58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E0BE-B777-4A2A-BADE-28E53FE2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FD6-8320-4E83-AC4E-A4DBE9B9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3D843-06DD-4A74-97CA-51AE7562F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v7labs.com/open-datasets/kitti-vision-benchma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opencv.org/4.x/dd/d53/tutorial_py_depthmap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libs.net/datasets/kitti/eval_scene_flow.php?benchmark=stereo#:~:text=D1%3A%20Percentage%20of%20stereo%20disparity,Percentage%20of%20optical%20flow%20outl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middlebury.edu/stereo/eval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3.09719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2108.09770v1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1803.09719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pdf/2108.0977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2007.12140v5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2022, 2023, Stephen F Elston. All rights reserved.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Stereogeometry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3-D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610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11618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Vision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255847"/>
            <a:ext cx="5494779" cy="5198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Stereo vision is a canonical problem in computer vision</a:t>
            </a:r>
          </a:p>
          <a:p>
            <a:r>
              <a:rPr lang="en-US" dirty="0"/>
              <a:t>Can locate a point in 3-D space from location on 2 or more image planes</a:t>
            </a:r>
          </a:p>
          <a:p>
            <a:r>
              <a:rPr lang="en-US" dirty="0"/>
              <a:t>Solving this problem requires a model for the cameras</a:t>
            </a:r>
          </a:p>
          <a:p>
            <a:r>
              <a:rPr lang="en-US" dirty="0"/>
              <a:t>Solve for point locations in 3-D space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50257D-EA74-4795-AC88-BDA89B774E93}"/>
              </a:ext>
            </a:extLst>
          </p:cNvPr>
          <p:cNvSpPr/>
          <p:nvPr/>
        </p:nvSpPr>
        <p:spPr>
          <a:xfrm rot="12837065">
            <a:off x="7830275" y="1386279"/>
            <a:ext cx="2507651" cy="4578573"/>
          </a:xfrm>
          <a:prstGeom prst="triangle">
            <a:avLst>
              <a:gd name="adj" fmla="val 51497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07395E-8555-4A7B-B652-930574D46A18}"/>
              </a:ext>
            </a:extLst>
          </p:cNvPr>
          <p:cNvSpPr/>
          <p:nvPr/>
        </p:nvSpPr>
        <p:spPr>
          <a:xfrm rot="9167824">
            <a:off x="7978066" y="1405784"/>
            <a:ext cx="2556820" cy="4610179"/>
          </a:xfrm>
          <a:prstGeom prst="triangl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FC54D-16E1-4E97-A36C-046EC00E2BC2}"/>
              </a:ext>
            </a:extLst>
          </p:cNvPr>
          <p:cNvSpPr/>
          <p:nvPr/>
        </p:nvSpPr>
        <p:spPr>
          <a:xfrm>
            <a:off x="9101980" y="244331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CCEE8-C737-4698-8F4B-E03FBDB23D48}"/>
              </a:ext>
            </a:extLst>
          </p:cNvPr>
          <p:cNvSpPr txBox="1"/>
          <p:nvPr/>
        </p:nvSpPr>
        <p:spPr>
          <a:xfrm>
            <a:off x="8925051" y="192874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134529-D450-46B0-9BAF-5A0A7EBE4366}"/>
              </a:ext>
            </a:extLst>
          </p:cNvPr>
          <p:cNvCxnSpPr>
            <a:cxnSpLocks/>
          </p:cNvCxnSpPr>
          <p:nvPr/>
        </p:nvCxnSpPr>
        <p:spPr>
          <a:xfrm>
            <a:off x="8190179" y="4308549"/>
            <a:ext cx="557213" cy="4370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9DB76-B0E4-464B-B954-1AF6629E2E48}"/>
              </a:ext>
            </a:extLst>
          </p:cNvPr>
          <p:cNvCxnSpPr>
            <a:cxnSpLocks/>
          </p:cNvCxnSpPr>
          <p:nvPr/>
        </p:nvCxnSpPr>
        <p:spPr>
          <a:xfrm flipV="1">
            <a:off x="9380804" y="4413324"/>
            <a:ext cx="661988" cy="3322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74A9A-2B04-46DD-9F47-9D7839FECF6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774429" y="1331987"/>
            <a:ext cx="1937369" cy="4221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DD7858-9DCC-4857-8299-834B10D621DF}"/>
              </a:ext>
            </a:extLst>
          </p:cNvPr>
          <p:cNvCxnSpPr>
            <a:cxnSpLocks/>
          </p:cNvCxnSpPr>
          <p:nvPr/>
        </p:nvCxnSpPr>
        <p:spPr>
          <a:xfrm flipH="1" flipV="1">
            <a:off x="8743113" y="1306907"/>
            <a:ext cx="1567120" cy="43909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78B3406-581F-405B-B8FB-CC39D5A90673}"/>
              </a:ext>
            </a:extLst>
          </p:cNvPr>
          <p:cNvSpPr/>
          <p:nvPr/>
        </p:nvSpPr>
        <p:spPr>
          <a:xfrm>
            <a:off x="8233812" y="4352641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C70D23-852D-47F0-8558-DEFDCA6C4478}"/>
              </a:ext>
            </a:extLst>
          </p:cNvPr>
          <p:cNvSpPr/>
          <p:nvPr/>
        </p:nvSpPr>
        <p:spPr>
          <a:xfrm>
            <a:off x="9824779" y="4458079"/>
            <a:ext cx="128397" cy="121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6BF5F-35E1-489B-849C-B0A1E4816384}"/>
              </a:ext>
            </a:extLst>
          </p:cNvPr>
          <p:cNvSpPr txBox="1"/>
          <p:nvPr/>
        </p:nvSpPr>
        <p:spPr>
          <a:xfrm>
            <a:off x="8139445" y="4395289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97AB2-AD3D-4F88-AF50-9E893468EC38}"/>
              </a:ext>
            </a:extLst>
          </p:cNvPr>
          <p:cNvSpPr txBox="1"/>
          <p:nvPr/>
        </p:nvSpPr>
        <p:spPr>
          <a:xfrm>
            <a:off x="9537872" y="4478383"/>
            <a:ext cx="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  <a:r>
              <a:rPr lang="en-US" sz="2400" b="1" i="1" baseline="-25000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A438E-E29B-4DB7-8D8A-85D109FCB361}"/>
              </a:ext>
            </a:extLst>
          </p:cNvPr>
          <p:cNvSpPr txBox="1"/>
          <p:nvPr/>
        </p:nvSpPr>
        <p:spPr>
          <a:xfrm>
            <a:off x="9847502" y="3878218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2</a:t>
            </a:r>
            <a:endParaRPr lang="en-US" sz="2400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6915C-E99F-4730-B54F-44FD8A4B3429}"/>
              </a:ext>
            </a:extLst>
          </p:cNvPr>
          <p:cNvSpPr txBox="1"/>
          <p:nvPr/>
        </p:nvSpPr>
        <p:spPr>
          <a:xfrm>
            <a:off x="6845785" y="3781662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plane 1</a:t>
            </a:r>
            <a:endParaRPr lang="en-US" sz="24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B01AB-9D28-4562-9FEB-4F7BDC109DDA}"/>
              </a:ext>
            </a:extLst>
          </p:cNvPr>
          <p:cNvSpPr txBox="1"/>
          <p:nvPr/>
        </p:nvSpPr>
        <p:spPr>
          <a:xfrm>
            <a:off x="10100833" y="5007323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2</a:t>
            </a:r>
            <a:endParaRPr lang="en-US" sz="2400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F862C-AAEB-46B8-8D49-4A75ABC0F881}"/>
              </a:ext>
            </a:extLst>
          </p:cNvPr>
          <p:cNvSpPr txBox="1"/>
          <p:nvPr/>
        </p:nvSpPr>
        <p:spPr>
          <a:xfrm>
            <a:off x="7921708" y="4990725"/>
            <a:ext cx="156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Optical center 1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750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Depth estimation from stereo pair matching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1C7D-AAB6-45DE-9DBB-1ADBA261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8" y="1570495"/>
            <a:ext cx="5834514" cy="5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026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create a 3-D scene must </a:t>
            </a:r>
            <a:r>
              <a:rPr lang="en-US" b="1" dirty="0"/>
              <a:t>rectify</a:t>
            </a:r>
            <a:r>
              <a:rPr lang="en-US" dirty="0"/>
              <a:t> the cameras </a:t>
            </a:r>
            <a:endParaRPr lang="en-US" b="1" dirty="0"/>
          </a:p>
          <a:p>
            <a:r>
              <a:rPr lang="en-US" dirty="0"/>
              <a:t>When cameras are rectified the </a:t>
            </a:r>
            <a:r>
              <a:rPr lang="en-US" b="1" dirty="0"/>
              <a:t>image planes are coplanar </a:t>
            </a:r>
          </a:p>
          <a:p>
            <a:r>
              <a:rPr lang="en-US" dirty="0"/>
              <a:t>With rectified images can </a:t>
            </a:r>
            <a:r>
              <a:rPr lang="en-US" b="1" dirty="0"/>
              <a:t>triangulate</a:t>
            </a:r>
            <a:r>
              <a:rPr lang="en-US" dirty="0"/>
              <a:t> distance to each point on the image plane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6466608" y="3509587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4623953" y="6083128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4679372" y="3509587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4623953" y="5397328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8295408" y="5453333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6466607" y="3509586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3719944" y="5397328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7375812" y="5404842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5219698" y="6098797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3903204" y="5485084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4554366" y="49994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5836226" y="465381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5897944" y="3393831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4228158" y="6034504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8094204" y="595678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8380535" y="535058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3" y="3354982"/>
                <a:ext cx="2832106" cy="2938753"/>
              </a:xfrm>
              <a:prstGeom prst="rect">
                <a:avLst/>
              </a:prstGeom>
              <a:blipFill>
                <a:blip r:embed="rId2"/>
                <a:stretch>
                  <a:fillRect l="-430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7796331" y="4988319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32501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b="1" dirty="0"/>
              <a:t>Depth, </a:t>
            </a:r>
            <a:r>
              <a:rPr lang="en-US" b="1" i="1" dirty="0"/>
              <a:t>Z</a:t>
            </a:r>
            <a:r>
              <a:rPr lang="en-US" b="1" dirty="0"/>
              <a:t>, is the inverse of disparity, </a:t>
            </a:r>
            <a:r>
              <a:rPr lang="en-US" b="1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/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Use method of similar triangles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928D8-F6BB-44DD-8F35-6CF01DC6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" y="2540010"/>
                <a:ext cx="4061648" cy="2938753"/>
              </a:xfrm>
              <a:prstGeom prst="rect">
                <a:avLst/>
              </a:prstGeom>
              <a:blipFill>
                <a:blip r:embed="rId2"/>
                <a:stretch>
                  <a:fillRect l="-3153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5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11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/>
              <a:t>disparity</a:t>
            </a:r>
            <a:r>
              <a:rPr lang="en-US" dirty="0"/>
              <a:t> to compute depth from rectified images</a:t>
            </a:r>
            <a:endParaRPr lang="en-US" b="1" dirty="0"/>
          </a:p>
          <a:p>
            <a:r>
              <a:rPr lang="en-US" dirty="0"/>
              <a:t>Depth, </a:t>
            </a:r>
            <a:r>
              <a:rPr lang="en-US" i="1" dirty="0"/>
              <a:t>Z</a:t>
            </a:r>
            <a:r>
              <a:rPr lang="en-US" dirty="0"/>
              <a:t>, is the inverse of disparity, </a:t>
            </a:r>
            <a:r>
              <a:rPr lang="en-US" i="1" dirty="0"/>
              <a:t>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FE982-6B34-41EF-9806-B66995AB761F}"/>
              </a:ext>
            </a:extLst>
          </p:cNvPr>
          <p:cNvCxnSpPr>
            <a:cxnSpLocks/>
          </p:cNvCxnSpPr>
          <p:nvPr/>
        </p:nvCxnSpPr>
        <p:spPr>
          <a:xfrm>
            <a:off x="7500570" y="3653485"/>
            <a:ext cx="0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EE43E-675D-451C-83D2-33FA50A2EF7B}"/>
              </a:ext>
            </a:extLst>
          </p:cNvPr>
          <p:cNvCxnSpPr>
            <a:cxnSpLocks/>
          </p:cNvCxnSpPr>
          <p:nvPr/>
        </p:nvCxnSpPr>
        <p:spPr>
          <a:xfrm flipH="1">
            <a:off x="5657915" y="6227026"/>
            <a:ext cx="3671455" cy="0"/>
          </a:xfrm>
          <a:prstGeom prst="line">
            <a:avLst/>
          </a:prstGeom>
          <a:ln w="254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FB2322-F1A3-4EFF-9C4D-4A5CC140BF85}"/>
              </a:ext>
            </a:extLst>
          </p:cNvPr>
          <p:cNvCxnSpPr>
            <a:cxnSpLocks/>
          </p:cNvCxnSpPr>
          <p:nvPr/>
        </p:nvCxnSpPr>
        <p:spPr>
          <a:xfrm flipH="1">
            <a:off x="5713334" y="3653485"/>
            <a:ext cx="1787235" cy="25735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227637-8DE3-4876-A69C-AE58786E5585}"/>
              </a:ext>
            </a:extLst>
          </p:cNvPr>
          <p:cNvCxnSpPr>
            <a:cxnSpLocks/>
          </p:cNvCxnSpPr>
          <p:nvPr/>
        </p:nvCxnSpPr>
        <p:spPr>
          <a:xfrm>
            <a:off x="5657915" y="5541226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576599-A8E9-45E9-BE06-2C7901C4D641}"/>
              </a:ext>
            </a:extLst>
          </p:cNvPr>
          <p:cNvCxnSpPr>
            <a:cxnSpLocks/>
          </p:cNvCxnSpPr>
          <p:nvPr/>
        </p:nvCxnSpPr>
        <p:spPr>
          <a:xfrm>
            <a:off x="9329370" y="5597231"/>
            <a:ext cx="0" cy="6858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00A99-BAEC-4E3D-ADEE-1DAB89FE8A4E}"/>
              </a:ext>
            </a:extLst>
          </p:cNvPr>
          <p:cNvCxnSpPr>
            <a:cxnSpLocks/>
          </p:cNvCxnSpPr>
          <p:nvPr/>
        </p:nvCxnSpPr>
        <p:spPr>
          <a:xfrm>
            <a:off x="7500569" y="3653484"/>
            <a:ext cx="1828801" cy="26295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B85223-6A36-4265-BC37-63DCB75B5970}"/>
              </a:ext>
            </a:extLst>
          </p:cNvPr>
          <p:cNvCxnSpPr>
            <a:cxnSpLocks/>
          </p:cNvCxnSpPr>
          <p:nvPr/>
        </p:nvCxnSpPr>
        <p:spPr>
          <a:xfrm>
            <a:off x="4753906" y="5541226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9CFBBC-4E8F-4EFC-8896-3FAB192A77BA}"/>
              </a:ext>
            </a:extLst>
          </p:cNvPr>
          <p:cNvCxnSpPr>
            <a:cxnSpLocks/>
          </p:cNvCxnSpPr>
          <p:nvPr/>
        </p:nvCxnSpPr>
        <p:spPr>
          <a:xfrm>
            <a:off x="8409774" y="5548740"/>
            <a:ext cx="183919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CDA1D1-3E1F-4FC6-AB6D-2051484360A0}"/>
              </a:ext>
            </a:extLst>
          </p:cNvPr>
          <p:cNvSpPr txBox="1"/>
          <p:nvPr/>
        </p:nvSpPr>
        <p:spPr>
          <a:xfrm>
            <a:off x="6253660" y="6242695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53B1-7603-4A75-BF31-FB36B9E3F819}"/>
              </a:ext>
            </a:extLst>
          </p:cNvPr>
          <p:cNvSpPr txBox="1"/>
          <p:nvPr/>
        </p:nvSpPr>
        <p:spPr>
          <a:xfrm>
            <a:off x="4937166" y="5628982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1421D-5F73-47A6-A806-9509D8C76C26}"/>
              </a:ext>
            </a:extLst>
          </p:cNvPr>
          <p:cNvSpPr txBox="1"/>
          <p:nvPr/>
        </p:nvSpPr>
        <p:spPr>
          <a:xfrm>
            <a:off x="5588328" y="5143315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53430-919B-49BE-BFAE-C11BD238CBCD}"/>
              </a:ext>
            </a:extLst>
          </p:cNvPr>
          <p:cNvSpPr txBox="1"/>
          <p:nvPr/>
        </p:nvSpPr>
        <p:spPr>
          <a:xfrm>
            <a:off x="6870188" y="479770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9EBC04-9183-4D13-96C6-87F0E5D0B130}"/>
              </a:ext>
            </a:extLst>
          </p:cNvPr>
          <p:cNvSpPr txBox="1"/>
          <p:nvPr/>
        </p:nvSpPr>
        <p:spPr>
          <a:xfrm>
            <a:off x="6931906" y="3537729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A44E2-3C68-4B61-87D4-0365E3980667}"/>
              </a:ext>
            </a:extLst>
          </p:cNvPr>
          <p:cNvSpPr txBox="1"/>
          <p:nvPr/>
        </p:nvSpPr>
        <p:spPr>
          <a:xfrm>
            <a:off x="5262120" y="6178402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00B9C6-8910-44A3-B851-D2CA703DE865}"/>
              </a:ext>
            </a:extLst>
          </p:cNvPr>
          <p:cNvSpPr txBox="1"/>
          <p:nvPr/>
        </p:nvSpPr>
        <p:spPr>
          <a:xfrm>
            <a:off x="9128166" y="6100687"/>
            <a:ext cx="62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O’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F363DC-7B06-4134-AC00-EC18B9C4519A}"/>
              </a:ext>
            </a:extLst>
          </p:cNvPr>
          <p:cNvSpPr txBox="1"/>
          <p:nvPr/>
        </p:nvSpPr>
        <p:spPr>
          <a:xfrm>
            <a:off x="9414497" y="5494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Planes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ADB0F-B2A8-4732-8625-37BDFFF37112}"/>
              </a:ext>
            </a:extLst>
          </p:cNvPr>
          <p:cNvSpPr txBox="1"/>
          <p:nvPr/>
        </p:nvSpPr>
        <p:spPr>
          <a:xfrm>
            <a:off x="8830293" y="5132217"/>
            <a:ext cx="5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/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0C1580-3246-4995-ABE3-4E9397C4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41" y="2941698"/>
                <a:ext cx="2832105" cy="1912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</a:t>
                </a:r>
                <a:r>
                  <a:rPr lang="en-US" b="1" dirty="0"/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Disparity, </a:t>
                </a:r>
                <a:r>
                  <a:rPr lang="en-US" i="1" dirty="0"/>
                  <a:t>d</a:t>
                </a:r>
                <a:r>
                  <a:rPr lang="en-US" dirty="0"/>
                  <a:t>, is proportional to the baseline, </a:t>
                </a:r>
                <a:r>
                  <a:rPr lang="en-US" i="1" dirty="0"/>
                  <a:t>b</a:t>
                </a:r>
                <a:endParaRPr lang="en-US" dirty="0"/>
              </a:p>
              <a:p>
                <a:r>
                  <a:rPr lang="en-US" dirty="0"/>
                  <a:t>Sufficient baseline is required to accurately estimate </a:t>
                </a:r>
                <a:r>
                  <a:rPr lang="en-US" i="1" dirty="0"/>
                  <a:t>Z</a:t>
                </a:r>
              </a:p>
              <a:p>
                <a:r>
                  <a:rPr lang="en-US" dirty="0"/>
                  <a:t>Error in </a:t>
                </a:r>
                <a:r>
                  <a:rPr lang="en-US" i="1" dirty="0"/>
                  <a:t>Z</a:t>
                </a:r>
                <a:r>
                  <a:rPr lang="en-US" dirty="0"/>
                  <a:t> increases with smaller </a:t>
                </a:r>
                <a:r>
                  <a:rPr lang="en-US" i="1" dirty="0"/>
                  <a:t>d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133600"/>
                <a:ext cx="3976101" cy="4428752"/>
              </a:xfrm>
              <a:prstGeom prst="rect">
                <a:avLst/>
              </a:prstGeom>
              <a:blipFill>
                <a:blip r:embed="rId3"/>
                <a:stretch>
                  <a:fillRect l="-2757" t="-2201" r="-275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0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Epipolar</a:t>
            </a:r>
            <a:r>
              <a:rPr lang="en-US" sz="4000" dirty="0"/>
              <a:t> Geometry for 3-D Vision</a:t>
            </a:r>
          </a:p>
        </p:txBody>
      </p:sp>
    </p:spTree>
    <p:extLst>
      <p:ext uri="{BB962C8B-B14F-4D97-AF65-F5344CB8AC3E}">
        <p14:creationId xmlns:p14="http://schemas.microsoft.com/office/powerpoint/2010/main" val="414654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Review: Pinhole 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6384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Homogeneous coordinates for a </a:t>
            </a:r>
            <a:r>
              <a:rPr lang="en-US" b="1" dirty="0"/>
              <a:t>pinhole camera model  </a:t>
            </a:r>
          </a:p>
          <a:p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639389" flipH="1">
            <a:off x="5653013" y="2041910"/>
            <a:ext cx="3313918" cy="3166686"/>
          </a:xfrm>
          <a:prstGeom prst="parallelogram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047601-3EDD-4B58-B8E9-FE33ED6D4551}"/>
              </a:ext>
            </a:extLst>
          </p:cNvPr>
          <p:cNvSpPr/>
          <p:nvPr/>
        </p:nvSpPr>
        <p:spPr>
          <a:xfrm>
            <a:off x="3049332" y="370371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DD538-1C21-49E5-B08C-46730305317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75575" y="3819194"/>
            <a:ext cx="82512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27C8C-323C-4299-BF7A-05685368EEED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62454" y="3703715"/>
            <a:ext cx="0" cy="10458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FFC7B1-C443-4C7A-8F26-DA1EECF2F41B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242442" y="3900849"/>
            <a:ext cx="694757" cy="32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11CBB-DE58-4A65-8DC0-CA25EB23183B}"/>
              </a:ext>
            </a:extLst>
          </p:cNvPr>
          <p:cNvSpPr txBox="1"/>
          <p:nvPr/>
        </p:nvSpPr>
        <p:spPr>
          <a:xfrm>
            <a:off x="2878873" y="3118940"/>
            <a:ext cx="56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F5DC37-C8A1-4AA6-9AB8-E3960B561E8F}"/>
              </a:ext>
            </a:extLst>
          </p:cNvPr>
          <p:cNvCxnSpPr>
            <a:cxnSpLocks/>
            <a:stCxn id="5" idx="2"/>
            <a:endCxn id="36" idx="6"/>
          </p:cNvCxnSpPr>
          <p:nvPr/>
        </p:nvCxnSpPr>
        <p:spPr>
          <a:xfrm flipV="1">
            <a:off x="3049332" y="3798043"/>
            <a:ext cx="4302573" cy="211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9CE46F-9AEF-4751-8B97-896BC5A65D0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8549345" y="3858460"/>
            <a:ext cx="174025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/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4CED6-F5B1-4100-955F-86DDE4A2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95" y="3703417"/>
                <a:ext cx="4481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/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0BB53-148A-409E-806F-75EF05E8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04" y="4064812"/>
                <a:ext cx="4481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/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D7B03C-52BC-4CE5-8406-AE90E076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18" y="4308716"/>
                <a:ext cx="4481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3466F4-AEAF-43D0-A73E-E1ACBFA54C38}"/>
              </a:ext>
            </a:extLst>
          </p:cNvPr>
          <p:cNvCxnSpPr>
            <a:cxnSpLocks/>
          </p:cNvCxnSpPr>
          <p:nvPr/>
        </p:nvCxnSpPr>
        <p:spPr>
          <a:xfrm>
            <a:off x="3159069" y="4749560"/>
            <a:ext cx="0" cy="16852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0C77F8-E252-416C-A817-E4E83D623CCB}"/>
              </a:ext>
            </a:extLst>
          </p:cNvPr>
          <p:cNvCxnSpPr>
            <a:cxnSpLocks/>
          </p:cNvCxnSpPr>
          <p:nvPr/>
        </p:nvCxnSpPr>
        <p:spPr>
          <a:xfrm flipH="1" flipV="1">
            <a:off x="3159069" y="6273279"/>
            <a:ext cx="4077357" cy="44570"/>
          </a:xfrm>
          <a:prstGeom prst="line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/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Image plane,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CC7447-99DD-451D-9510-1415232B5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0244">
                <a:off x="6485579" y="1661230"/>
                <a:ext cx="2773478" cy="461665"/>
              </a:xfrm>
              <a:prstGeom prst="rect">
                <a:avLst/>
              </a:prstGeom>
              <a:blipFill>
                <a:blip r:embed="rId5"/>
                <a:stretch>
                  <a:fillRect l="-4113" t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/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latin typeface="Script MT Bold" panose="03040602040607080904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0914E-F07C-4FFE-A350-5D1834A6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147" y="5633101"/>
                <a:ext cx="12710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3049332" y="2836701"/>
            <a:ext cx="4144755" cy="9824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43208-9BCA-4C3F-974A-F9B462565C74}"/>
              </a:ext>
            </a:extLst>
          </p:cNvPr>
          <p:cNvCxnSpPr>
            <a:cxnSpLocks/>
          </p:cNvCxnSpPr>
          <p:nvPr/>
        </p:nvCxnSpPr>
        <p:spPr>
          <a:xfrm flipV="1">
            <a:off x="8465770" y="2086087"/>
            <a:ext cx="2003816" cy="4532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C1DCEDA-5A17-49B2-960F-BE02E2D69011}"/>
              </a:ext>
            </a:extLst>
          </p:cNvPr>
          <p:cNvSpPr/>
          <p:nvPr/>
        </p:nvSpPr>
        <p:spPr>
          <a:xfrm>
            <a:off x="7058295" y="271879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4220BE-EAE0-4969-918A-105E0159206B}"/>
              </a:ext>
            </a:extLst>
          </p:cNvPr>
          <p:cNvSpPr/>
          <p:nvPr/>
        </p:nvSpPr>
        <p:spPr>
          <a:xfrm>
            <a:off x="9511002" y="2152393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/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6CCCB9F-0D38-4FA4-BC5C-303C03DF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230" y="2114494"/>
                <a:ext cx="1342291" cy="1050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/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5DEC1D-C472-450B-B06F-62C28ECA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67" y="2718793"/>
                <a:ext cx="1241750" cy="749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548CA6-8EA1-4E9E-AFA5-F789306FA36D}"/>
              </a:ext>
            </a:extLst>
          </p:cNvPr>
          <p:cNvCxnSpPr>
            <a:cxnSpLocks/>
          </p:cNvCxnSpPr>
          <p:nvPr/>
        </p:nvCxnSpPr>
        <p:spPr>
          <a:xfrm>
            <a:off x="7218142" y="3282855"/>
            <a:ext cx="36569" cy="3048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D2E284-E2A9-41CC-97FB-02118CD0BF38}"/>
              </a:ext>
            </a:extLst>
          </p:cNvPr>
          <p:cNvSpPr txBox="1"/>
          <p:nvPr/>
        </p:nvSpPr>
        <p:spPr>
          <a:xfrm>
            <a:off x="8811273" y="3896830"/>
            <a:ext cx="162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 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B286C-79BF-4696-8353-557C0ECFA1DD}"/>
              </a:ext>
            </a:extLst>
          </p:cNvPr>
          <p:cNvSpPr txBox="1"/>
          <p:nvPr/>
        </p:nvSpPr>
        <p:spPr>
          <a:xfrm>
            <a:off x="2376658" y="2387228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Pinhole at origin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A37F8D-DDD7-4041-AD38-952117B8EC41}"/>
              </a:ext>
            </a:extLst>
          </p:cNvPr>
          <p:cNvSpPr/>
          <p:nvPr/>
        </p:nvSpPr>
        <p:spPr>
          <a:xfrm>
            <a:off x="7125662" y="368256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A34A21-2346-4019-8075-26AAA37DCEA6}"/>
              </a:ext>
            </a:extLst>
          </p:cNvPr>
          <p:cNvSpPr txBox="1"/>
          <p:nvPr/>
        </p:nvSpPr>
        <p:spPr>
          <a:xfrm>
            <a:off x="6615386" y="3896830"/>
            <a:ext cx="1625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Principle Point</a:t>
            </a:r>
          </a:p>
        </p:txBody>
      </p:sp>
    </p:spTree>
    <p:extLst>
      <p:ext uri="{BB962C8B-B14F-4D97-AF65-F5344CB8AC3E}">
        <p14:creationId xmlns:p14="http://schemas.microsoft.com/office/powerpoint/2010/main" val="419662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721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a point in space </a:t>
            </a:r>
            <a:r>
              <a:rPr lang="en-US" b="1" i="1" dirty="0"/>
              <a:t>X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</a:t>
            </a:r>
            <a:r>
              <a:rPr lang="en-US" dirty="0"/>
              <a:t>, at point </a:t>
            </a:r>
            <a:r>
              <a:rPr lang="en-US" i="1" dirty="0"/>
              <a:t>x</a:t>
            </a:r>
            <a:r>
              <a:rPr lang="en-US" dirty="0"/>
              <a:t> on image plane of camera 1 with optical center </a:t>
            </a:r>
            <a:r>
              <a:rPr lang="en-US" i="1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Point projected, with camera matrix </a:t>
            </a:r>
            <a:r>
              <a:rPr lang="en-US" b="1" dirty="0"/>
              <a:t>P’</a:t>
            </a:r>
            <a:r>
              <a:rPr lang="en-US" dirty="0"/>
              <a:t>, at point </a:t>
            </a:r>
            <a:r>
              <a:rPr lang="en-US" i="1" dirty="0"/>
              <a:t>x’</a:t>
            </a:r>
            <a:r>
              <a:rPr lang="en-US" dirty="0"/>
              <a:t> on image plane of camera 2 with optic center </a:t>
            </a:r>
            <a:r>
              <a:rPr lang="en-US" i="1" dirty="0"/>
              <a:t>o’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D9BEE-9EAA-41D0-9C6E-4F0820B741DE}"/>
              </a:ext>
            </a:extLst>
          </p:cNvPr>
          <p:cNvCxnSpPr>
            <a:cxnSpLocks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63589D6-83CF-4555-BC8B-040081F87BE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2D0A0A-F7CF-46CB-8384-FE822EDE4DBD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0E432-357B-4D80-A2E9-5DBEBB93934B}"/>
              </a:ext>
            </a:extLst>
          </p:cNvPr>
          <p:cNvCxnSpPr>
            <a:cxnSpLocks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143917F-B9EB-410A-89AD-B12FA8A664AB}"/>
              </a:ext>
            </a:extLst>
          </p:cNvPr>
          <p:cNvSpPr/>
          <p:nvPr/>
        </p:nvSpPr>
        <p:spPr>
          <a:xfrm rot="279166" flipH="1">
            <a:off x="6427934" y="4850177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6FE6C1-B73B-421C-83EB-4FBCD4E5239B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0289CA9-E1D7-4C12-B93C-B64A0E778B8F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FC2D3B-601C-42B8-827D-CD7D35371FAD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B62894F-0F98-4871-AA2B-A1C7D409D82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077F2B-408F-43DE-B14E-240F412D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991C5C-8C4F-45E5-BA92-7E1BBAA5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EEDB6973-02D6-44E8-915A-91CAC8AFBC1B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529D8-362B-4F1B-BA29-3085617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759417-4FA3-4400-A50A-D5CBD3D1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A2135744-D57B-49BF-BDAA-254BD82EBC8E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B458A3-1CAB-448F-94F6-D5C7D4D9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D8ED10-BE3B-4279-B714-7C5629AB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0909AC-742B-405F-A9CF-313224C0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CA1100A-D175-48EB-A772-2691929B6A42}"/>
              </a:ext>
            </a:extLst>
          </p:cNvPr>
          <p:cNvSpPr txBox="1"/>
          <p:nvPr/>
        </p:nvSpPr>
        <p:spPr>
          <a:xfrm>
            <a:off x="4069354" y="5592225"/>
            <a:ext cx="30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6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5"/>
            <a:ext cx="10515600" cy="297627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/>
              <a:t>Baseline</a:t>
            </a:r>
            <a:r>
              <a:rPr lang="en-US" dirty="0"/>
              <a:t> connects optic centers of cameras </a:t>
            </a:r>
          </a:p>
          <a:p>
            <a:r>
              <a:rPr lang="en-US" dirty="0"/>
              <a:t>Baseline crosses the image planes at the </a:t>
            </a:r>
            <a:r>
              <a:rPr lang="en-US" b="1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e’</a:t>
            </a:r>
          </a:p>
          <a:p>
            <a:r>
              <a:rPr lang="en-US" dirty="0"/>
              <a:t>The points X, o, and o’ define the </a:t>
            </a:r>
            <a:r>
              <a:rPr lang="en-US" b="1" dirty="0" err="1"/>
              <a:t>epipolar</a:t>
            </a:r>
            <a:r>
              <a:rPr lang="en-US" b="1" dirty="0"/>
              <a:t> 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D5077A-620B-49C9-A329-AF6CB91F9657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87271-1627-4C1A-8CA8-2C5CA9237F0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D451-C736-4B6B-95A1-F742018C93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0511060-D1F0-42CA-AF62-0B740F403362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2106F9-359C-4E53-82CC-68CD69525E91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788DEE-C5F9-42E6-9DF9-DD61144E163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666D0628-2466-4DDA-A799-737F8DDCCA0D}"/>
              </a:ext>
            </a:extLst>
          </p:cNvPr>
          <p:cNvSpPr/>
          <p:nvPr/>
        </p:nvSpPr>
        <p:spPr>
          <a:xfrm rot="279166" flipH="1">
            <a:off x="6468355" y="48501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CCD33-3DA5-4A0D-B1A1-54F0FDC5D8F2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5B2919-B163-4B16-96F3-167656B021FD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DA40BF-30DA-4C5A-9343-52416F986B9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8547B-D2D0-49A7-9631-A732A1605374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4ABBB-4D81-49C1-9013-6E86C845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034145-CCFD-4DB2-9470-C116EDE2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AB0FB4A-968C-4B4D-8970-6DEE5C3794E0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0C2BE8-29C8-4ACA-BCD4-D2C77AAE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0CFE24-9F39-442C-8C03-AB3D2864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A27F954B-EC19-4C1F-B89A-2878332300D7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F969CE-711E-4CA4-9F5D-C0132F91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CA7ADC-84EB-4AED-A2F4-22F97985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C65CE4-D584-4C40-B44E-3F3F7F34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9EFFD56-9741-475E-9BE6-DCC73EE45715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7C906F-0DBE-44F2-B138-B8034647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CBBB5CB-6796-4E28-BA5E-93D3B4F451CC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6DF982-B027-419D-9B52-5B27AFD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B21A4A-058D-475C-AC84-3818E2D460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601567" y="6304133"/>
            <a:ext cx="1810867" cy="572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22896D-91DE-46A5-967C-AE3C03893B54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/>
      <p:bldP spid="47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Epipolar</a:t>
            </a:r>
            <a:r>
              <a:rPr lang="en-US" sz="4000" dirty="0">
                <a:latin typeface="+mn-lt"/>
              </a:rPr>
              <a:t>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291990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Epipolar</a:t>
            </a:r>
            <a:r>
              <a:rPr lang="en-US" b="1" dirty="0"/>
              <a:t> geometry </a:t>
            </a:r>
            <a:r>
              <a:rPr lang="en-US" dirty="0"/>
              <a:t>is the basis for 3-D image construction</a:t>
            </a:r>
          </a:p>
          <a:p>
            <a:r>
              <a:rPr lang="en-US" dirty="0"/>
              <a:t>Start with two camera poses</a:t>
            </a:r>
          </a:p>
          <a:p>
            <a:r>
              <a:rPr lang="en-US" b="1" dirty="0" err="1"/>
              <a:t>Epipolar</a:t>
            </a:r>
            <a:r>
              <a:rPr lang="en-US" dirty="0"/>
              <a:t> lines connect </a:t>
            </a:r>
            <a:r>
              <a:rPr lang="en-US" dirty="0" err="1"/>
              <a:t>epipodes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’ to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’ </a:t>
            </a:r>
          </a:p>
          <a:p>
            <a:r>
              <a:rPr lang="en-US" dirty="0" err="1"/>
              <a:t>Epipolar</a:t>
            </a:r>
            <a:r>
              <a:rPr lang="en-US" dirty="0"/>
              <a:t> lines lie in the </a:t>
            </a:r>
            <a:r>
              <a:rPr lang="en-US" dirty="0" err="1"/>
              <a:t>epipolar</a:t>
            </a:r>
            <a:r>
              <a:rPr lang="en-US" dirty="0"/>
              <a:t> plane</a:t>
            </a:r>
          </a:p>
          <a:p>
            <a:r>
              <a:rPr lang="en-US" dirty="0"/>
              <a:t>Notice that the </a:t>
            </a:r>
            <a:r>
              <a:rPr lang="en-US" dirty="0" err="1"/>
              <a:t>epipolar</a:t>
            </a:r>
            <a:r>
              <a:rPr lang="en-US" dirty="0"/>
              <a:t> lines are </a:t>
            </a:r>
            <a:r>
              <a:rPr lang="en-US" b="1" dirty="0"/>
              <a:t>slanted</a:t>
            </a:r>
            <a:r>
              <a:rPr lang="en-US" dirty="0"/>
              <a:t> on the image plane</a:t>
            </a:r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Stereography and 3-D CV algorithms attempt to construct 3-D models of the real world </a:t>
            </a:r>
          </a:p>
          <a:p>
            <a:r>
              <a:rPr lang="en-US" dirty="0"/>
              <a:t>3-D CV uses two or more camera poses to create 3-D models  </a:t>
            </a:r>
          </a:p>
          <a:p>
            <a:r>
              <a:rPr lang="en-US" dirty="0"/>
              <a:t>3-D CV has many applications: 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Augmented reality </a:t>
            </a:r>
          </a:p>
          <a:p>
            <a:pPr lvl="1"/>
            <a:r>
              <a:rPr lang="en-US" dirty="0"/>
              <a:t>Scanning 3-D shapes of real objects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3-D CV is now dominated by deep NN models </a:t>
            </a:r>
          </a:p>
          <a:p>
            <a:r>
              <a:rPr lang="en-US" dirty="0"/>
              <a:t>Task is closely related to image stitching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Projections to Camera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projection matrix, </a:t>
                </a:r>
                <a:r>
                  <a:rPr lang="en-US" b="1" i="1" dirty="0"/>
                  <a:t>P</a:t>
                </a:r>
                <a:r>
                  <a:rPr lang="en-US" b="1" dirty="0"/>
                  <a:t>, </a:t>
                </a:r>
                <a:r>
                  <a:rPr lang="en-US" dirty="0"/>
                  <a:t>is a similarity transform </a:t>
                </a:r>
              </a:p>
              <a:p>
                <a:r>
                  <a:rPr lang="en-US" dirty="0"/>
                  <a:t>In heterogeneous coordinates, project along ray with a scale,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7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7706"/>
                <a:ext cx="10515600" cy="3287148"/>
              </a:xfrm>
              <a:blipFill>
                <a:blip r:embed="rId2"/>
                <a:stretch>
                  <a:fillRect l="-1217" t="-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5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2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12" y="5644943"/>
                <a:ext cx="394629" cy="461665"/>
              </a:xfrm>
              <a:prstGeom prst="rect">
                <a:avLst/>
              </a:prstGeom>
              <a:blipFill>
                <a:blip r:embed="rId13"/>
                <a:stretch>
                  <a:fillRect l="-4615" t="-10526" r="-15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9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533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500" dirty="0"/>
              <a:t>Credit, Kris </a:t>
            </a:r>
            <a:r>
              <a:rPr lang="en-US" sz="1500" dirty="0" err="1"/>
              <a:t>Kitani</a:t>
            </a:r>
            <a:r>
              <a:rPr lang="en-US" sz="1500" dirty="0"/>
              <a:t> - CMU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BF736-4E8F-487B-AD4A-941F5255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1933444"/>
            <a:ext cx="10015814" cy="41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1060952-8017-4B37-9FF3-307FFD2C13CC}"/>
              </a:ext>
            </a:extLst>
          </p:cNvPr>
          <p:cNvSpPr/>
          <p:nvPr/>
        </p:nvSpPr>
        <p:spPr>
          <a:xfrm>
            <a:off x="2337238" y="5024484"/>
            <a:ext cx="7280787" cy="1279649"/>
          </a:xfrm>
          <a:prstGeom prst="triangle">
            <a:avLst>
              <a:gd name="adj" fmla="val 4779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B5666-3AF5-4576-AAE2-30AEE1267F57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2424053" y="6284276"/>
            <a:ext cx="7062928" cy="284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Matching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6"/>
            <a:ext cx="10515600" cy="3287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find matching points between the left and right images </a:t>
            </a:r>
          </a:p>
          <a:p>
            <a:r>
              <a:rPr lang="en-US" dirty="0"/>
              <a:t>Do we need to search entire pair of images for matching points? </a:t>
            </a:r>
          </a:p>
          <a:p>
            <a:r>
              <a:rPr lang="en-US" dirty="0"/>
              <a:t>No! We only need to search along the </a:t>
            </a:r>
            <a:r>
              <a:rPr lang="en-US" dirty="0" err="1"/>
              <a:t>epipolar</a:t>
            </a:r>
            <a:r>
              <a:rPr lang="en-US" dirty="0"/>
              <a:t> line, </a:t>
            </a:r>
            <a:r>
              <a:rPr lang="en-US" i="1" dirty="0"/>
              <a:t>l’</a:t>
            </a:r>
          </a:p>
          <a:p>
            <a:r>
              <a:rPr lang="en-US" dirty="0"/>
              <a:t>Enforce the </a:t>
            </a:r>
            <a:r>
              <a:rPr lang="en-US" b="1" dirty="0" err="1"/>
              <a:t>epipolar</a:t>
            </a:r>
            <a:r>
              <a:rPr lang="en-US" b="1" dirty="0"/>
              <a:t> constraint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DCB5F5-99C4-4DEC-8C24-392B94B10215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2452030" y="5024484"/>
            <a:ext cx="3365351" cy="123175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8786C5F-26E8-4EE8-B2A1-6AC90DEA7DC0}"/>
              </a:ext>
            </a:extLst>
          </p:cNvPr>
          <p:cNvSpPr/>
          <p:nvPr/>
        </p:nvSpPr>
        <p:spPr>
          <a:xfrm rot="16766479" flipH="1">
            <a:off x="3105710" y="5039172"/>
            <a:ext cx="2200127" cy="1469873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D4C9B-1628-499D-BF6C-DC683EAEF2DB}"/>
              </a:ext>
            </a:extLst>
          </p:cNvPr>
          <p:cNvCxnSpPr>
            <a:cxnSpLocks/>
          </p:cNvCxnSpPr>
          <p:nvPr/>
        </p:nvCxnSpPr>
        <p:spPr>
          <a:xfrm flipH="1">
            <a:off x="2396271" y="5803890"/>
            <a:ext cx="1270926" cy="490271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01C564-98CA-4AF9-9CDD-97F648ECE61F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5817381" y="5024484"/>
            <a:ext cx="3642018" cy="122692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EC5733-C274-4D00-99B3-C32FE1D1CDC3}"/>
              </a:ext>
            </a:extLst>
          </p:cNvPr>
          <p:cNvSpPr/>
          <p:nvPr/>
        </p:nvSpPr>
        <p:spPr>
          <a:xfrm rot="279166" flipH="1">
            <a:off x="6558063" y="4913076"/>
            <a:ext cx="2012347" cy="1819962"/>
          </a:xfrm>
          <a:prstGeom prst="parallelogram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57B651-715F-4FE8-87DA-CE4FE89AC3D1}"/>
              </a:ext>
            </a:extLst>
          </p:cNvPr>
          <p:cNvCxnSpPr>
            <a:cxnSpLocks/>
          </p:cNvCxnSpPr>
          <p:nvPr/>
        </p:nvCxnSpPr>
        <p:spPr>
          <a:xfrm>
            <a:off x="7984204" y="5763998"/>
            <a:ext cx="1545961" cy="50929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4608590-E38C-4B6F-A3B3-43AEBF001E34}"/>
              </a:ext>
            </a:extLst>
          </p:cNvPr>
          <p:cNvSpPr/>
          <p:nvPr/>
        </p:nvSpPr>
        <p:spPr>
          <a:xfrm>
            <a:off x="5656841" y="4940828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FB3F01-7AA4-4717-B33D-B99948E966CC}"/>
              </a:ext>
            </a:extLst>
          </p:cNvPr>
          <p:cNvSpPr/>
          <p:nvPr/>
        </p:nvSpPr>
        <p:spPr>
          <a:xfrm>
            <a:off x="7892755" y="5617515"/>
            <a:ext cx="250885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2A2C3-9A62-43E6-819C-FBF7EE1CACF3}"/>
              </a:ext>
            </a:extLst>
          </p:cNvPr>
          <p:cNvSpPr/>
          <p:nvPr/>
        </p:nvSpPr>
        <p:spPr>
          <a:xfrm>
            <a:off x="3671635" y="5637252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/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F5A527-5EDD-4124-8722-E560BD06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814" y="4729741"/>
                <a:ext cx="303210" cy="461665"/>
              </a:xfrm>
              <a:prstGeom prst="rect">
                <a:avLst/>
              </a:prstGeom>
              <a:blipFill>
                <a:blip r:embed="rId2"/>
                <a:stretch>
                  <a:fillRect l="-4000" r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/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78292D-D2AE-41FA-A772-77FA09CD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203793"/>
                <a:ext cx="303210" cy="461665"/>
              </a:xfrm>
              <a:prstGeom prst="rect">
                <a:avLst/>
              </a:prstGeom>
              <a:blipFill>
                <a:blip r:embed="rId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A8970A47-BD2D-4A7A-8D62-69F2331ECBBC}"/>
              </a:ext>
            </a:extLst>
          </p:cNvPr>
          <p:cNvSpPr/>
          <p:nvPr/>
        </p:nvSpPr>
        <p:spPr>
          <a:xfrm>
            <a:off x="2220995" y="61564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/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6A1EA4-8867-439B-A4EE-E6A0A580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07082" y="6336973"/>
                <a:ext cx="302169" cy="461665"/>
              </a:xfrm>
              <a:prstGeom prst="rect">
                <a:avLst/>
              </a:prstGeom>
              <a:blipFill>
                <a:blip r:embed="rId4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/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74B83F-C12C-4456-9FE8-1BF8406A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47" y="6287093"/>
                <a:ext cx="303210" cy="461665"/>
              </a:xfrm>
              <a:prstGeom prst="rect">
                <a:avLst/>
              </a:prstGeom>
              <a:blipFill>
                <a:blip r:embed="rId5"/>
                <a:stretch>
                  <a:fillRect l="-10000" r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C978ED73-E8BB-4454-874C-900C6A0D449B}"/>
              </a:ext>
            </a:extLst>
          </p:cNvPr>
          <p:cNvSpPr/>
          <p:nvPr/>
        </p:nvSpPr>
        <p:spPr>
          <a:xfrm>
            <a:off x="9486981" y="616879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/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438C377-8F24-4AE1-AC26-746713FB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61" y="5209286"/>
                <a:ext cx="303210" cy="461665"/>
              </a:xfrm>
              <a:prstGeom prst="rect">
                <a:avLst/>
              </a:prstGeom>
              <a:blipFill>
                <a:blip r:embed="rId6"/>
                <a:stretch>
                  <a:fillRect l="-10204" r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/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CC0E8C-E468-4AF4-864B-2431A628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74" y="4522375"/>
                <a:ext cx="303210" cy="461665"/>
              </a:xfrm>
              <a:prstGeom prst="rect">
                <a:avLst/>
              </a:prstGeom>
              <a:blipFill>
                <a:blip r:embed="rId7"/>
                <a:stretch>
                  <a:fillRect l="-4000"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/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1EFEC5-9710-4E4C-A63F-08ECFEFC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1" y="4686795"/>
                <a:ext cx="303210" cy="461665"/>
              </a:xfrm>
              <a:prstGeom prst="rect">
                <a:avLst/>
              </a:prstGeom>
              <a:blipFill>
                <a:blip r:embed="rId8"/>
                <a:stretch>
                  <a:fillRect l="-8000" r="-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0168C44B-995A-427D-B389-A538B0CB2936}"/>
              </a:ext>
            </a:extLst>
          </p:cNvPr>
          <p:cNvSpPr/>
          <p:nvPr/>
        </p:nvSpPr>
        <p:spPr>
          <a:xfrm>
            <a:off x="4412434" y="6188654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/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8536E1-F335-439F-A41D-D226F9A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20" y="6271932"/>
                <a:ext cx="303210" cy="461665"/>
              </a:xfrm>
              <a:prstGeom prst="rect">
                <a:avLst/>
              </a:prstGeom>
              <a:blipFill>
                <a:blip r:embed="rId9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12CB57E-26C5-480B-9E46-51B92C77D956}"/>
              </a:ext>
            </a:extLst>
          </p:cNvPr>
          <p:cNvSpPr/>
          <p:nvPr/>
        </p:nvSpPr>
        <p:spPr>
          <a:xfrm>
            <a:off x="7058531" y="6179950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/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609332-6752-4370-A8E6-9B1D0215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589" y="6295168"/>
                <a:ext cx="303210" cy="461665"/>
              </a:xfrm>
              <a:prstGeom prst="rect">
                <a:avLst/>
              </a:prstGeom>
              <a:blipFill>
                <a:blip r:embed="rId10"/>
                <a:stretch>
                  <a:fillRect l="-8000" r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DDD989-3CB6-4393-A4EB-BC528F77700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2561151" y="6304133"/>
            <a:ext cx="1851283" cy="22879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D8E887-9986-480C-B87B-942FE3E8B83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284774" y="6287093"/>
            <a:ext cx="1342250" cy="8336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A193C8-0800-4108-96D4-FCCFB2E55E09}"/>
              </a:ext>
            </a:extLst>
          </p:cNvPr>
          <p:cNvCxnSpPr>
            <a:cxnSpLocks/>
            <a:stCxn id="55" idx="5"/>
            <a:endCxn id="52" idx="1"/>
          </p:cNvCxnSpPr>
          <p:nvPr/>
        </p:nvCxnSpPr>
        <p:spPr>
          <a:xfrm>
            <a:off x="3864745" y="5834386"/>
            <a:ext cx="580822" cy="388091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2BDECD-CB92-4E7D-B17B-E98BF18D0E2C}"/>
              </a:ext>
            </a:extLst>
          </p:cNvPr>
          <p:cNvCxnSpPr>
            <a:cxnSpLocks/>
            <a:stCxn id="54" idx="7"/>
            <a:endCxn id="45" idx="3"/>
          </p:cNvCxnSpPr>
          <p:nvPr/>
        </p:nvCxnSpPr>
        <p:spPr>
          <a:xfrm flipV="1">
            <a:off x="7251641" y="5814649"/>
            <a:ext cx="677855" cy="399124"/>
          </a:xfrm>
          <a:prstGeom prst="line">
            <a:avLst/>
          </a:prstGeom>
          <a:ln w="3492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/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6B2C6-ED8E-4A17-9171-B0BA02D7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54" y="5592225"/>
                <a:ext cx="303210" cy="461665"/>
              </a:xfrm>
              <a:prstGeom prst="rect">
                <a:avLst/>
              </a:prstGeom>
              <a:blipFill>
                <a:blip r:embed="rId11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/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’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136399-6AF2-4A9A-B584-98D1191B4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73" y="5796871"/>
                <a:ext cx="394629" cy="461665"/>
              </a:xfrm>
              <a:prstGeom prst="rect">
                <a:avLst/>
              </a:prstGeom>
              <a:blipFill>
                <a:blip r:embed="rId12"/>
                <a:stretch>
                  <a:fillRect l="-4688" t="-10526" r="-1562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F28E9AD-AEBE-4A09-9E1D-1FFBE716C7BB}"/>
              </a:ext>
            </a:extLst>
          </p:cNvPr>
          <p:cNvSpPr/>
          <p:nvPr/>
        </p:nvSpPr>
        <p:spPr>
          <a:xfrm>
            <a:off x="4999756" y="5200495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7DBEA3-512E-4454-A19E-310CE81C692E}"/>
              </a:ext>
            </a:extLst>
          </p:cNvPr>
          <p:cNvCxnSpPr>
            <a:cxnSpLocks/>
            <a:stCxn id="83" idx="2"/>
          </p:cNvCxnSpPr>
          <p:nvPr/>
        </p:nvCxnSpPr>
        <p:spPr>
          <a:xfrm flipH="1" flipV="1">
            <a:off x="5201144" y="5400522"/>
            <a:ext cx="4285837" cy="883754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568823D-552F-474F-A455-50E6163D57FD}"/>
              </a:ext>
            </a:extLst>
          </p:cNvPr>
          <p:cNvSpPr/>
          <p:nvPr/>
        </p:nvSpPr>
        <p:spPr>
          <a:xfrm>
            <a:off x="5375192" y="5065007"/>
            <a:ext cx="226243" cy="230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FDAB1-D0F3-43F3-A60F-84694504BFB8}"/>
              </a:ext>
            </a:extLst>
          </p:cNvPr>
          <p:cNvCxnSpPr>
            <a:cxnSpLocks/>
            <a:stCxn id="83" idx="2"/>
            <a:endCxn id="39" idx="5"/>
          </p:cNvCxnSpPr>
          <p:nvPr/>
        </p:nvCxnSpPr>
        <p:spPr>
          <a:xfrm flipH="1" flipV="1">
            <a:off x="5568302" y="5262141"/>
            <a:ext cx="3918679" cy="102213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8F066-AD59-41B0-BDAD-AB9D2F912CBE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874873" y="5868209"/>
            <a:ext cx="1612108" cy="416067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CC3E62-D535-404A-BE15-D70216A8CDD1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7734300" y="5908608"/>
            <a:ext cx="1752681" cy="375668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8" grpId="0" animBg="1"/>
      <p:bldP spid="50" grpId="0" animBg="1"/>
      <p:bldP spid="45" grpId="0" animBg="1"/>
      <p:bldP spid="55" grpId="0" animBg="1"/>
      <p:bldP spid="57" grpId="0"/>
      <p:bldP spid="75" grpId="0"/>
      <p:bldP spid="76" grpId="0" animBg="1"/>
      <p:bldP spid="77" grpId="0"/>
      <p:bldP spid="82" grpId="0"/>
      <p:bldP spid="83" grpId="0" animBg="1"/>
      <p:bldP spid="84" grpId="0"/>
      <p:bldP spid="47" grpId="0"/>
      <p:bldP spid="51" grpId="0"/>
      <p:bldP spid="52" grpId="0" animBg="1"/>
      <p:bldP spid="53" grpId="0"/>
      <p:bldP spid="54" grpId="0" animBg="1"/>
      <p:bldP spid="56" grpId="0"/>
      <p:bldP spid="85" grpId="0"/>
      <p:bldP spid="87" grpId="0"/>
      <p:bldP spid="34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Image Rectification</a:t>
            </a:r>
          </a:p>
        </p:txBody>
      </p:sp>
    </p:spTree>
    <p:extLst>
      <p:ext uri="{BB962C8B-B14F-4D97-AF65-F5344CB8AC3E}">
        <p14:creationId xmlns:p14="http://schemas.microsoft.com/office/powerpoint/2010/main" val="152976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Rectified images have </a:t>
            </a:r>
            <a:r>
              <a:rPr lang="en-US" b="1" dirty="0"/>
              <a:t>horizontal </a:t>
            </a:r>
            <a:r>
              <a:rPr lang="en-US" b="1" dirty="0" err="1"/>
              <a:t>epipolar</a:t>
            </a:r>
            <a:r>
              <a:rPr lang="en-US" b="1" dirty="0"/>
              <a:t> lines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Rectified image planes are coplanar </a:t>
                </a:r>
              </a:p>
              <a:p>
                <a:r>
                  <a:rPr lang="en-US" dirty="0"/>
                  <a:t>When </a:t>
                </a:r>
                <a:r>
                  <a:rPr lang="en-US" dirty="0" err="1"/>
                  <a:t>epipolar</a:t>
                </a:r>
                <a:r>
                  <a:rPr lang="en-US" dirty="0"/>
                  <a:t> line is horizontal where is the </a:t>
                </a:r>
                <a:r>
                  <a:rPr lang="en-US" dirty="0" err="1"/>
                  <a:t>epipode</a:t>
                </a:r>
                <a:r>
                  <a:rPr lang="en-US" dirty="0"/>
                  <a:t>? </a:t>
                </a:r>
              </a:p>
              <a:p>
                <a:r>
                  <a:rPr lang="en-US" dirty="0" err="1"/>
                  <a:t>Epipode</a:t>
                </a:r>
                <a:r>
                  <a:rPr lang="en-US" dirty="0"/>
                  <a:t> is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 err="1"/>
                  <a:t>Epipolar</a:t>
                </a:r>
                <a:r>
                  <a:rPr lang="en-US" dirty="0"/>
                  <a:t> lines are horizontal on the image planes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641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Rectification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rectify images?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be a </a:t>
                </a:r>
                <a:r>
                  <a:rPr lang="en-US" b="1" dirty="0"/>
                  <a:t>rotation matrix</a:t>
                </a:r>
              </a:p>
              <a:p>
                <a:r>
                  <a:rPr lang="en-US" dirty="0"/>
                  <a:t>Image planes are coplanar: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, the identity</a:t>
                </a:r>
              </a:p>
              <a:p>
                <a:r>
                  <a:rPr lang="en-US" dirty="0"/>
                  <a:t>The </a:t>
                </a:r>
                <a:r>
                  <a:rPr lang="en-US" b="1" dirty="0" err="1"/>
                  <a:t>epiploar</a:t>
                </a:r>
                <a:r>
                  <a:rPr lang="en-US" b="1" dirty="0"/>
                  <a:t> line is now parallel to the x-axis   </a:t>
                </a:r>
              </a:p>
              <a:p>
                <a:r>
                  <a:rPr lang="en-US" dirty="0"/>
                  <a:t>Only need to search for matches along x-axis direction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3B7FF93-7B0F-4BF2-B70F-12974ACD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8" y="1638441"/>
                <a:ext cx="10702871" cy="2202720"/>
              </a:xfrm>
              <a:prstGeom prst="rect">
                <a:avLst/>
              </a:prstGeom>
              <a:blipFill>
                <a:blip r:embed="rId2"/>
                <a:stretch>
                  <a:fillRect l="-1025" t="-4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elogram 3">
            <a:extLst>
              <a:ext uri="{FF2B5EF4-FFF2-40B4-BE49-F238E27FC236}">
                <a16:creationId xmlns:a16="http://schemas.microsoft.com/office/drawing/2014/main" id="{181EA776-447E-41C7-A9F3-D330C7CA11E6}"/>
              </a:ext>
            </a:extLst>
          </p:cNvPr>
          <p:cNvSpPr/>
          <p:nvPr/>
        </p:nvSpPr>
        <p:spPr>
          <a:xfrm rot="409089" flipH="1">
            <a:off x="1986677" y="473035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7D7E806-438B-4F2B-BA53-F261C7D79E0E}"/>
              </a:ext>
            </a:extLst>
          </p:cNvPr>
          <p:cNvSpPr/>
          <p:nvPr/>
        </p:nvSpPr>
        <p:spPr>
          <a:xfrm rot="433045" flipH="1">
            <a:off x="4461240" y="5028182"/>
            <a:ext cx="1776246" cy="919566"/>
          </a:xfrm>
          <a:prstGeom prst="parallelogram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0C655-4FC8-493B-9715-4202B714E370}"/>
              </a:ext>
            </a:extLst>
          </p:cNvPr>
          <p:cNvCxnSpPr/>
          <p:nvPr/>
        </p:nvCxnSpPr>
        <p:spPr>
          <a:xfrm>
            <a:off x="2091570" y="4623799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A9A37-C4B5-4AB7-9325-42BB3F74B3EA}"/>
              </a:ext>
            </a:extLst>
          </p:cNvPr>
          <p:cNvCxnSpPr/>
          <p:nvPr/>
        </p:nvCxnSpPr>
        <p:spPr>
          <a:xfrm>
            <a:off x="2120511" y="5539907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FF2CA7-BC47-46A7-8441-C86B6EE4D1FB}"/>
              </a:ext>
            </a:extLst>
          </p:cNvPr>
          <p:cNvCxnSpPr/>
          <p:nvPr/>
        </p:nvCxnSpPr>
        <p:spPr>
          <a:xfrm>
            <a:off x="2091570" y="5038472"/>
            <a:ext cx="4038600" cy="52077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37B221-A58F-49FB-AE85-ACD235DAF3E4}"/>
              </a:ext>
            </a:extLst>
          </p:cNvPr>
          <p:cNvCxnSpPr>
            <a:cxnSpLocks/>
          </p:cNvCxnSpPr>
          <p:nvPr/>
        </p:nvCxnSpPr>
        <p:spPr>
          <a:xfrm flipV="1">
            <a:off x="2468245" y="3934938"/>
            <a:ext cx="1843009" cy="20842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962AC-3F98-459E-B2E5-EEBB028B297C}"/>
              </a:ext>
            </a:extLst>
          </p:cNvPr>
          <p:cNvCxnSpPr>
            <a:cxnSpLocks/>
          </p:cNvCxnSpPr>
          <p:nvPr/>
        </p:nvCxnSpPr>
        <p:spPr>
          <a:xfrm flipH="1" flipV="1">
            <a:off x="4281409" y="3972463"/>
            <a:ext cx="1025697" cy="24104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3F488E-571B-4960-B43B-6BAD6142D6B8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6055685"/>
            <a:ext cx="2868706" cy="3589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DF621C-1214-456B-8991-0218E6AF008A}"/>
              </a:ext>
            </a:extLst>
          </p:cNvPr>
          <p:cNvSpPr txBox="1"/>
          <p:nvPr/>
        </p:nvSpPr>
        <p:spPr>
          <a:xfrm rot="374283">
            <a:off x="2436286" y="6227129"/>
            <a:ext cx="249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Baseline, </a:t>
            </a:r>
            <a:r>
              <a:rPr lang="en-US" sz="2400" b="1" i="1" dirty="0"/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726F1-36C7-45A3-8535-56A679040066}"/>
              </a:ext>
            </a:extLst>
          </p:cNvPr>
          <p:cNvSpPr txBox="1"/>
          <p:nvPr/>
        </p:nvSpPr>
        <p:spPr>
          <a:xfrm rot="279644">
            <a:off x="4228187" y="3784513"/>
            <a:ext cx="67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28FE1-B732-42F3-9908-1DEE58623D46}"/>
              </a:ext>
            </a:extLst>
          </p:cNvPr>
          <p:cNvSpPr txBox="1"/>
          <p:nvPr/>
        </p:nvSpPr>
        <p:spPr>
          <a:xfrm rot="279644">
            <a:off x="3074597" y="5100275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646BF-9C78-4C1C-B532-7AFE5B6407BE}"/>
              </a:ext>
            </a:extLst>
          </p:cNvPr>
          <p:cNvSpPr txBox="1"/>
          <p:nvPr/>
        </p:nvSpPr>
        <p:spPr>
          <a:xfrm rot="279644">
            <a:off x="4476937" y="5295839"/>
            <a:ext cx="51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x’</a:t>
            </a:r>
          </a:p>
        </p:txBody>
      </p:sp>
    </p:spTree>
    <p:extLst>
      <p:ext uri="{BB962C8B-B14F-4D97-AF65-F5344CB8AC3E}">
        <p14:creationId xmlns:p14="http://schemas.microsoft.com/office/powerpoint/2010/main" val="2504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53640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Stereo Depth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707"/>
            <a:ext cx="10515600" cy="48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create a high resolution depth map of a scene? </a:t>
            </a:r>
          </a:p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3B7FF93-7B0F-4BF2-B70F-12974ACD76E2}"/>
              </a:ext>
            </a:extLst>
          </p:cNvPr>
          <p:cNvSpPr txBox="1">
            <a:spLocks/>
          </p:cNvSpPr>
          <p:nvPr/>
        </p:nvSpPr>
        <p:spPr>
          <a:xfrm>
            <a:off x="946688" y="1638441"/>
            <a:ext cx="10702871" cy="442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Start with rectified images which have </a:t>
            </a:r>
            <a:r>
              <a:rPr lang="en-US" sz="2400" b="1" dirty="0"/>
              <a:t>horizontal </a:t>
            </a:r>
            <a:r>
              <a:rPr lang="en-US" sz="2400" b="1" dirty="0" err="1"/>
              <a:t>epipolar</a:t>
            </a:r>
            <a:r>
              <a:rPr lang="en-US" sz="2400" b="1" dirty="0"/>
              <a:t>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pixel in left image: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Find horizontal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on right image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Search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epipolar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 for matches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Compute disparity and depth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14F3-F4FF-4A09-B46D-DD1B14F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02" y="3924046"/>
            <a:ext cx="508679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Evaluation of Depth Estimation Models</a:t>
            </a:r>
          </a:p>
        </p:txBody>
      </p:sp>
    </p:spTree>
    <p:extLst>
      <p:ext uri="{BB962C8B-B14F-4D97-AF65-F5344CB8AC3E}">
        <p14:creationId xmlns:p14="http://schemas.microsoft.com/office/powerpoint/2010/main" val="106419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1102662" cy="5338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How can we find a ground truth for model evaluation?   </a:t>
            </a:r>
          </a:p>
          <a:p>
            <a:r>
              <a:rPr lang="en-US" dirty="0"/>
              <a:t>Manual labeling   </a:t>
            </a:r>
          </a:p>
          <a:p>
            <a:pPr lvl="1"/>
            <a:r>
              <a:rPr lang="en-US" dirty="0"/>
              <a:t>Time consuming      </a:t>
            </a:r>
          </a:p>
          <a:p>
            <a:pPr lvl="1"/>
            <a:r>
              <a:rPr lang="en-US" dirty="0"/>
              <a:t>Often limited detail   </a:t>
            </a:r>
          </a:p>
          <a:p>
            <a:r>
              <a:rPr lang="en-US" dirty="0"/>
              <a:t>Automatic labeling  </a:t>
            </a:r>
          </a:p>
          <a:p>
            <a:pPr lvl="1"/>
            <a:r>
              <a:rPr lang="en-US" dirty="0"/>
              <a:t>LIDAR and RADAR directly read distance      </a:t>
            </a:r>
          </a:p>
          <a:p>
            <a:pPr lvl="1"/>
            <a:r>
              <a:rPr lang="en-US" dirty="0"/>
              <a:t>Inherent error from sensor    </a:t>
            </a:r>
          </a:p>
          <a:p>
            <a:pPr lvl="1"/>
            <a:r>
              <a:rPr lang="en-US" dirty="0"/>
              <a:t>Limited range and resolution </a:t>
            </a:r>
          </a:p>
          <a:p>
            <a:r>
              <a:rPr lang="en-US" dirty="0"/>
              <a:t>Synthetic scenes   </a:t>
            </a:r>
          </a:p>
          <a:p>
            <a:pPr lvl="1"/>
            <a:r>
              <a:rPr lang="en-US" dirty="0"/>
              <a:t>Lack of real-world detail or complexity   </a:t>
            </a:r>
          </a:p>
        </p:txBody>
      </p:sp>
    </p:spTree>
    <p:extLst>
      <p:ext uri="{BB962C8B-B14F-4D97-AF65-F5344CB8AC3E}">
        <p14:creationId xmlns:p14="http://schemas.microsoft.com/office/powerpoint/2010/main" val="79873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ways to obtain ground truth for evaluation 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5668512" cy="458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KITTI autonomous driving benchmark dataset</a:t>
            </a:r>
            <a:r>
              <a:rPr lang="en-US" dirty="0"/>
              <a:t> includes ground truth</a:t>
            </a:r>
          </a:p>
          <a:p>
            <a:r>
              <a:rPr lang="en-US" sz="2400" dirty="0"/>
              <a:t>Stereo black and white and color cameras collect images   </a:t>
            </a:r>
          </a:p>
          <a:p>
            <a:r>
              <a:rPr lang="en-US" sz="2400" dirty="0"/>
              <a:t>Laser scanner (LIDAR) collects depth information for ground truth </a:t>
            </a:r>
          </a:p>
          <a:p>
            <a:r>
              <a:rPr lang="en-US" sz="2400" dirty="0"/>
              <a:t>Real-time sequence of stereo images collected as car moves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1BC44-FF82-5BBB-1B03-878F632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88" y="1714503"/>
            <a:ext cx="5442023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Depth map of room scene from stereo camera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>
                <a:hlinkClick r:id="rId2"/>
              </a:rPr>
              <a:t>https://docs.opencv.org/4.x/dd/d53/tutorial_py_depthmap.html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4662-0A35-466C-BB3C-C9EAFA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4" y="1694481"/>
            <a:ext cx="10055337" cy="39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The error in disparity over the image is measured by </a:t>
                </a:r>
                <a:r>
                  <a:rPr lang="en-US" b="1" dirty="0"/>
                  <a:t>average endpoint error, </a:t>
                </a:r>
                <a:r>
                  <a:rPr lang="en-US" b="1" dirty="0" err="1"/>
                  <a:t>aEPE</a:t>
                </a:r>
                <a:endParaRPr lang="en-US" dirty="0"/>
              </a:p>
              <a:p>
                <a:r>
                  <a:rPr lang="en-US" dirty="0"/>
                  <a:t>Average endpoint error is the average Euclidian distance between a known ground truth and the estimated disparity   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𝑛𝑥𝑚</m:t>
                    </m:r>
                  </m:oMath>
                </a14:m>
                <a:r>
                  <a:rPr lang="en-US" dirty="0"/>
                  <a:t> image with known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estimated disparity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pixel location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𝑎𝐸𝑃𝐸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𝑛𝑥𝑚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perfect 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𝑎𝐸𝑃𝐸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8"/>
                <a:ext cx="11102662" cy="5338369"/>
              </a:xfrm>
              <a:blipFill>
                <a:blip r:embed="rId3"/>
                <a:stretch>
                  <a:fillRect l="-1098" t="-182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24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83037"/>
            <a:ext cx="11102662" cy="549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is to correctly determine disparity for each pixel of a stereo image pair</a:t>
            </a:r>
          </a:p>
          <a:p>
            <a:r>
              <a:rPr lang="en-US" dirty="0"/>
              <a:t>Disparity estimates generally have </a:t>
            </a:r>
            <a:r>
              <a:rPr lang="en-US" b="1" dirty="0"/>
              <a:t>outliers </a:t>
            </a:r>
            <a:r>
              <a:rPr lang="en-US" dirty="0"/>
              <a:t>  </a:t>
            </a:r>
          </a:p>
          <a:p>
            <a:r>
              <a:rPr lang="en-US" dirty="0"/>
              <a:t>Average endpoint error can be misleading with </a:t>
            </a:r>
            <a:r>
              <a:rPr lang="en-US" b="1" dirty="0"/>
              <a:t>influence of outliers </a:t>
            </a:r>
          </a:p>
          <a:p>
            <a:r>
              <a:rPr lang="en-US" dirty="0"/>
              <a:t>Many metrics for outliers used to evaluate stereo vision models   </a:t>
            </a:r>
          </a:p>
          <a:p>
            <a:r>
              <a:rPr lang="en-US" dirty="0"/>
              <a:t>Example: The </a:t>
            </a:r>
            <a:r>
              <a:rPr lang="en-US" dirty="0">
                <a:hlinkClick r:id="rId3"/>
              </a:rPr>
              <a:t>KITTI datasets </a:t>
            </a:r>
            <a:r>
              <a:rPr lang="en-US" dirty="0"/>
              <a:t>use several metrics, including:  </a:t>
            </a:r>
          </a:p>
          <a:p>
            <a:pPr lvl="1"/>
            <a:r>
              <a:rPr lang="en-US" dirty="0"/>
              <a:t>D1 – Percentage of stereo disparity outliers in first frame  </a:t>
            </a:r>
          </a:p>
          <a:p>
            <a:pPr lvl="1"/>
            <a:r>
              <a:rPr lang="en-US" dirty="0"/>
              <a:t>D2 – Percentage of stereo disparity outliers in second frame   </a:t>
            </a:r>
          </a:p>
          <a:p>
            <a:pPr lvl="1"/>
            <a:r>
              <a:rPr lang="en-US" dirty="0"/>
              <a:t>BG – Average percent outliers in background area </a:t>
            </a:r>
          </a:p>
          <a:p>
            <a:pPr lvl="1"/>
            <a:r>
              <a:rPr lang="en-US" dirty="0"/>
              <a:t>FG – Average percent outliers in foreground areas  </a:t>
            </a:r>
          </a:p>
          <a:p>
            <a:pPr lvl="1"/>
            <a:r>
              <a:rPr lang="en-US" dirty="0"/>
              <a:t>ALL – Average percent of outliers over entire image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5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Evaluation of Stereo Vision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Goal is to correctly determine disparity for each pixel of a stereo image pair</a:t>
                </a:r>
              </a:p>
              <a:p>
                <a:r>
                  <a:rPr lang="en-US" dirty="0"/>
                  <a:t>Many metrics for outliers used to evaluate stereo vision models   </a:t>
                </a:r>
              </a:p>
              <a:p>
                <a:r>
                  <a:rPr lang="en-US" dirty="0"/>
                  <a:t>Example: The </a:t>
                </a:r>
                <a:r>
                  <a:rPr lang="en-US" dirty="0">
                    <a:hlinkClick r:id="rId3"/>
                  </a:rPr>
                  <a:t>Middlebury datasets </a:t>
                </a:r>
                <a:r>
                  <a:rPr lang="en-US" dirty="0"/>
                  <a:t>use a variety of metrics, including:   </a:t>
                </a:r>
              </a:p>
              <a:p>
                <a:pPr lvl="1"/>
                <a:r>
                  <a:rPr lang="en-US" dirty="0"/>
                  <a:t>Bad 0.5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Bad 1.0 – Percentage of pixels with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r>
                  <a:rPr lang="en-US" dirty="0"/>
                  <a:t>A 50 – 50% quantile or median   </a:t>
                </a:r>
              </a:p>
              <a:p>
                <a:pPr lvl="1"/>
                <a:r>
                  <a:rPr lang="en-US" dirty="0"/>
                  <a:t>A 90 – 90% error quantile  </a:t>
                </a:r>
              </a:p>
              <a:p>
                <a:pPr lvl="1"/>
                <a:r>
                  <a:rPr lang="en-US" dirty="0"/>
                  <a:t>A 95 – 95% error quantile  </a:t>
                </a:r>
              </a:p>
              <a:p>
                <a:pPr lvl="1"/>
                <a:r>
                  <a:rPr lang="en-US" dirty="0" err="1"/>
                  <a:t>Etc</a:t>
                </a:r>
                <a:r>
                  <a:rPr lang="en-US" dirty="0"/>
                  <a:t>……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83037"/>
                <a:ext cx="11102662" cy="5491566"/>
              </a:xfrm>
              <a:blipFill>
                <a:blip r:embed="rId4"/>
                <a:stretch>
                  <a:fillRect l="-1098" t="-1776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5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Why Use Binocular Vision?</a:t>
            </a:r>
          </a:p>
        </p:txBody>
      </p:sp>
    </p:spTree>
    <p:extLst>
      <p:ext uri="{BB962C8B-B14F-4D97-AF65-F5344CB8AC3E}">
        <p14:creationId xmlns:p14="http://schemas.microsoft.com/office/powerpoint/2010/main" val="1110923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94C65-06B3-03F1-8F86-9E97D88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342842"/>
            <a:ext cx="5462723" cy="34774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14502"/>
            <a:ext cx="4868414" cy="16577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linkClick r:id="rId4"/>
              </a:rPr>
              <a:t>Smolyanskiy</a:t>
            </a:r>
            <a:r>
              <a:rPr lang="en-US" dirty="0">
                <a:hlinkClick r:id="rId4"/>
              </a:rPr>
              <a:t> et.al., 2020</a:t>
            </a:r>
            <a:r>
              <a:rPr lang="en-US" dirty="0"/>
              <a:t> investigated differences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912808" y="3536381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Monocular depth volume of the scene – poor definition, particularly for distant objects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931539" y="5172955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volume of the scene – higher definition, particularly for distant objects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3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Monocular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6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Monocular depth estimation is not competitive presently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3D0F6-B487-5343-4650-0FD3DAC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90" y="1610788"/>
            <a:ext cx="5462723" cy="17653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371826-B8D8-97BE-828D-EE88CD720D95}"/>
              </a:ext>
            </a:extLst>
          </p:cNvPr>
          <p:cNvSpPr txBox="1">
            <a:spLocks/>
          </p:cNvSpPr>
          <p:nvPr/>
        </p:nvSpPr>
        <p:spPr>
          <a:xfrm>
            <a:off x="894076" y="1793306"/>
            <a:ext cx="4868414" cy="14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Street scene with near and far label objects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A73F4-763F-897F-FFC9-9B4F463B443A}"/>
              </a:ext>
            </a:extLst>
          </p:cNvPr>
          <p:cNvSpPr txBox="1">
            <a:spLocks/>
          </p:cNvSpPr>
          <p:nvPr/>
        </p:nvSpPr>
        <p:spPr>
          <a:xfrm>
            <a:off x="855658" y="3754368"/>
            <a:ext cx="4868414" cy="138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Binocular depth gives better definition of, particularly for more distant objects 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3F7901-DFEE-E5A4-6FAF-96DCBE8ACF8D}"/>
              </a:ext>
            </a:extLst>
          </p:cNvPr>
          <p:cNvSpPr txBox="1">
            <a:spLocks/>
          </p:cNvSpPr>
          <p:nvPr/>
        </p:nvSpPr>
        <p:spPr>
          <a:xfrm>
            <a:off x="855658" y="5113862"/>
            <a:ext cx="4868414" cy="82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Green dots are ground truth from LIDAR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9302-7A34-784F-9092-1284BEB9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3" y="3536381"/>
            <a:ext cx="6207579" cy="27375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545A94-51F6-032D-503F-631BDAD9D963}"/>
              </a:ext>
            </a:extLst>
          </p:cNvPr>
          <p:cNvSpPr txBox="1">
            <a:spLocks/>
          </p:cNvSpPr>
          <p:nvPr/>
        </p:nvSpPr>
        <p:spPr>
          <a:xfrm>
            <a:off x="7424738" y="6373896"/>
            <a:ext cx="3124200" cy="443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hlinkClick r:id="rId4"/>
              </a:rPr>
              <a:t>from </a:t>
            </a:r>
            <a:r>
              <a:rPr lang="en-US" sz="2000" dirty="0" err="1">
                <a:hlinkClick r:id="rId4"/>
              </a:rPr>
              <a:t>Smolyanskiy</a:t>
            </a:r>
            <a:r>
              <a:rPr lang="en-US" sz="2000" dirty="0">
                <a:hlinkClick r:id="rId4"/>
              </a:rPr>
              <a:t> et.al., 2020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99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Depth Estimation with Deep NNs</a:t>
            </a:r>
          </a:p>
        </p:txBody>
      </p:sp>
    </p:spTree>
    <p:extLst>
      <p:ext uri="{BB962C8B-B14F-4D97-AF65-F5344CB8AC3E}">
        <p14:creationId xmlns:p14="http://schemas.microsoft.com/office/powerpoint/2010/main" val="100480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Neural Nets for 3-D Depth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proposed deep NN architectures have common elements   </a:t>
                </a:r>
              </a:p>
              <a:p>
                <a:r>
                  <a:rPr lang="en-US" dirty="0"/>
                  <a:t> Goal is to create high-resolution disparity maps from stereo image pair   </a:t>
                </a:r>
              </a:p>
              <a:p>
                <a:r>
                  <a:rPr lang="en-US" dirty="0"/>
                  <a:t>Significant trade-off between resolution and computing speed   </a:t>
                </a:r>
              </a:p>
              <a:p>
                <a:pPr lvl="1"/>
                <a:r>
                  <a:rPr lang="en-US" dirty="0"/>
                  <a:t>Lower 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  </a:t>
                </a:r>
              </a:p>
              <a:p>
                <a:r>
                  <a:rPr lang="en-US" dirty="0"/>
                  <a:t>Must determine disparity at multiple scales   </a:t>
                </a:r>
              </a:p>
              <a:p>
                <a:pPr lvl="1"/>
                <a:r>
                  <a:rPr lang="en-US" dirty="0"/>
                  <a:t>Fewer scales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greater speed </a:t>
                </a:r>
              </a:p>
              <a:p>
                <a:r>
                  <a:rPr lang="en-US" dirty="0"/>
                  <a:t>Until recently, no architecture was capable of real-time performance &gt; 30 fps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261481"/>
                <a:ext cx="10515600" cy="4999834"/>
              </a:xfrm>
              <a:blipFill>
                <a:blip r:embed="rId2"/>
                <a:stretch>
                  <a:fillRect l="-1159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041076"/>
            <a:ext cx="7375359" cy="37788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029559"/>
            <a:ext cx="805566" cy="9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50227" cy="632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79C660-9166-3A4D-161F-62C30D3996C9}"/>
              </a:ext>
            </a:extLst>
          </p:cNvPr>
          <p:cNvSpPr txBox="1">
            <a:spLocks/>
          </p:cNvSpPr>
          <p:nvPr/>
        </p:nvSpPr>
        <p:spPr>
          <a:xfrm>
            <a:off x="819577" y="2122190"/>
            <a:ext cx="8580894" cy="78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and Right </a:t>
            </a:r>
            <a:r>
              <a:rPr lang="en-US" sz="2400" b="1" dirty="0"/>
              <a:t>multi-scale feature maps</a:t>
            </a:r>
            <a:r>
              <a:rPr lang="en-US" sz="2400" dirty="0"/>
              <a:t>, e.g. </a:t>
            </a:r>
            <a:r>
              <a:rPr lang="en-US" sz="2400" b="1" dirty="0"/>
              <a:t>feature pyramid </a:t>
            </a:r>
            <a:r>
              <a:rPr lang="en-US" sz="2400" dirty="0"/>
              <a:t>or </a:t>
            </a:r>
            <a:r>
              <a:rPr lang="en-US" sz="2400" b="1" dirty="0"/>
              <a:t>encoder-decoder</a:t>
            </a:r>
            <a:r>
              <a:rPr lang="en-US" sz="2400" dirty="0"/>
              <a:t>, such as U-Net architecture, with learned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AFF9AF-93CD-2F9D-855E-96AF218288B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7841" y="2905572"/>
            <a:ext cx="612183" cy="997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4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82672" y="2466852"/>
            <a:ext cx="7955796" cy="79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Cross (interlaced) cost volumes </a:t>
            </a:r>
            <a:r>
              <a:rPr lang="en-US" sz="2400" dirty="0"/>
              <a:t>for left and right use feature map as input and </a:t>
            </a:r>
            <a:r>
              <a:rPr lang="en-US" sz="2400" b="1" dirty="0"/>
              <a:t>output similarity between left and right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362414" y="3262312"/>
            <a:ext cx="98156" cy="958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5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Example: Depth maps for autonomous vehicle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From: </a:t>
            </a:r>
            <a:r>
              <a:rPr lang="en-US" sz="1600" dirty="0" err="1">
                <a:hlinkClick r:id="rId2"/>
              </a:rPr>
              <a:t>Shamsafar</a:t>
            </a:r>
            <a:r>
              <a:rPr lang="en-US" sz="1600" dirty="0">
                <a:hlinkClick r:id="rId2"/>
              </a:rPr>
              <a:t>, et. al., 2021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DCCA-6623-4277-B1B8-61DFDD12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71" y="1524122"/>
            <a:ext cx="7254057" cy="47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</a:t>
                </a:r>
              </a:p>
              <a:p>
                <a:r>
                  <a:rPr lang="en-US" dirty="0"/>
                  <a:t>Similarity measured over channels all locations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feature map for all disparities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correlation over </a:t>
                </a:r>
                <a:r>
                  <a:rPr lang="en-US" i="1" dirty="0"/>
                  <a:t>N</a:t>
                </a:r>
                <a:r>
                  <a:rPr lang="en-US" dirty="0"/>
                  <a:t> pixels as a similarity measure at disparity, </a:t>
                </a:r>
                <a:r>
                  <a:rPr lang="en-US" i="1" dirty="0"/>
                  <a:t>d</a:t>
                </a:r>
                <a:r>
                  <a:rPr lang="en-US" dirty="0"/>
                  <a:t>, between left,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and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other similarity measures  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/>
                  <a:t>Hamming distance   </a:t>
                </a:r>
              </a:p>
              <a:p>
                <a:r>
                  <a:rPr lang="en-US" dirty="0"/>
                  <a:t>Cost volumes can be 3-D or 4-D versions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999834"/>
              </a:xfrm>
              <a:blipFill>
                <a:blip r:embed="rId2"/>
                <a:stretch>
                  <a:fillRect l="-1159" t="-207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9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4-D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discrete samples in disparity dimension for discrete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Channels of the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</a:t>
                </a:r>
              </a:p>
              <a:p>
                <a:r>
                  <a:rPr lang="en-US" dirty="0"/>
                  <a:t>Creating the 4-D cost volume requires a 3-D convolutional kernel    </a:t>
                </a:r>
              </a:p>
              <a:p>
                <a:pPr lvl="1"/>
                <a:r>
                  <a:rPr lang="en-US" dirty="0"/>
                  <a:t>3-D convolution is computationally intensive  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227142"/>
              </a:xfrm>
              <a:blipFill>
                <a:blip r:embed="rId2"/>
                <a:stretch>
                  <a:fillRect l="-115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6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Cost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3-D cost volume </a:t>
                </a:r>
                <a:r>
                  <a:rPr lang="en-US" dirty="0"/>
                  <a:t>measures the </a:t>
                </a:r>
                <a:r>
                  <a:rPr lang="en-US" b="1" dirty="0"/>
                  <a:t>similarity between the right and left </a:t>
                </a:r>
                <a:r>
                  <a:rPr lang="en-US" dirty="0"/>
                  <a:t>feature maps</a:t>
                </a:r>
              </a:p>
              <a:p>
                <a:r>
                  <a:rPr lang="en-US" dirty="0"/>
                  <a:t>Disparities must be integrated into the channels   </a:t>
                </a:r>
              </a:p>
              <a:p>
                <a:pPr lvl="1"/>
                <a:r>
                  <a:rPr lang="en-US" dirty="0"/>
                  <a:t>Interlace channels of left and right feature maps</a:t>
                </a:r>
              </a:p>
              <a:p>
                <a:pPr lvl="1"/>
                <a:r>
                  <a:rPr lang="en-US" dirty="0"/>
                  <a:t>Concatenate channels of left and right feature maps </a:t>
                </a:r>
              </a:p>
              <a:p>
                <a:r>
                  <a:rPr lang="en-US" dirty="0"/>
                  <a:t>3-D cost volume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accounts for integrating both left and right feature maps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number of channels in feature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feature map channel height and width        </a:t>
                </a:r>
              </a:p>
              <a:p>
                <a:r>
                  <a:rPr lang="en-US" dirty="0"/>
                  <a:t>Can be performed with 2-D convolution  </a:t>
                </a:r>
              </a:p>
              <a:p>
                <a:pPr lvl="1"/>
                <a:r>
                  <a:rPr lang="en-US" b="1" dirty="0"/>
                  <a:t>Computationally more efficient </a:t>
                </a:r>
                <a:r>
                  <a:rPr lang="en-US" dirty="0"/>
                  <a:t>than 3-D convolution!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537108"/>
              </a:xfrm>
              <a:blipFill>
                <a:blip r:embed="rId2"/>
                <a:stretch>
                  <a:fillRect l="-115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6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1467174" y="2230773"/>
            <a:ext cx="94487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Matching network</a:t>
            </a:r>
            <a:r>
              <a:rPr lang="en-US" sz="2400" dirty="0"/>
              <a:t> with one or more </a:t>
            </a:r>
            <a:r>
              <a:rPr lang="en-US" sz="2400" b="1" dirty="0"/>
              <a:t>encoder-decoder hourglass </a:t>
            </a:r>
            <a:r>
              <a:rPr lang="en-US" sz="2400" dirty="0"/>
              <a:t>architecture stages (or U-Net) creates up-sampled feature map integrating of cost volume at different scales. Network uses learned weights </a:t>
            </a:r>
            <a:endParaRPr lang="en-US" sz="2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013342" y="3262312"/>
            <a:ext cx="178232" cy="860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1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:r>
                  <a:rPr lang="en-US" sz="2400" b="1" dirty="0"/>
                  <a:t>disparity with maximum probability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location. Often MLP, or linear with nonlinear activation.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82C6FC6-980C-7C01-5FA6-0252E4D4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17" y="2230773"/>
                <a:ext cx="5491565" cy="1031539"/>
              </a:xfrm>
              <a:prstGeom prst="rect">
                <a:avLst/>
              </a:prstGeom>
              <a:blipFill>
                <a:blip r:embed="rId4"/>
                <a:stretch>
                  <a:fillRect l="-1778" t="-11243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922" y="3262312"/>
            <a:ext cx="49078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3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Computing Disparity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Disparity is computed  from the up-sampled cost volume feature map with as generalized regression </a:t>
                </a:r>
              </a:p>
              <a:p>
                <a:r>
                  <a:rPr lang="en-US" dirty="0"/>
                  <a:t>Disparity is discretized in the cost volume    </a:t>
                </a:r>
              </a:p>
              <a:p>
                <a:r>
                  <a:rPr lang="en-US" dirty="0"/>
                  <a:t>Regression finds the most probable disparity level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possible disparity level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of disparity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known as a </a:t>
                </a:r>
                <a:r>
                  <a:rPr lang="en-US" b="1" dirty="0"/>
                  <a:t>soft </a:t>
                </a:r>
                <a:r>
                  <a:rPr lang="en-US" b="1" dirty="0" err="1"/>
                  <a:t>argmin</a:t>
                </a:r>
                <a:r>
                  <a:rPr lang="en-US" b="1" dirty="0"/>
                  <a:t> function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Deep Networks for 3-D Depth Estimation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8"/>
            <a:ext cx="10515600" cy="91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Smolyanskiy</a:t>
            </a:r>
            <a:r>
              <a:rPr lang="en-US" dirty="0">
                <a:hlinkClick r:id="rId2"/>
              </a:rPr>
              <a:t> et.al., 2020</a:t>
            </a:r>
            <a:r>
              <a:rPr lang="en-US" dirty="0"/>
              <a:t> proposed an architecture with commonality to other approach to deep NN disparity estimation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224DD-FBD1-82A0-6D14-0523679B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29" y="3595688"/>
            <a:ext cx="6292889" cy="32242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6F886-ED9D-224B-3ECC-64F872361D16}"/>
              </a:ext>
            </a:extLst>
          </p:cNvPr>
          <p:cNvSpPr txBox="1">
            <a:spLocks/>
          </p:cNvSpPr>
          <p:nvPr/>
        </p:nvSpPr>
        <p:spPr>
          <a:xfrm>
            <a:off x="260664" y="4496189"/>
            <a:ext cx="1725299" cy="10315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Right Left input image pair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7855F1-A207-03A6-EE13-B7D1F05F9F9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985963" y="4405313"/>
            <a:ext cx="805566" cy="60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1A04D-BDB3-F4DB-E386-69940F2146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85963" y="5011959"/>
            <a:ext cx="805566" cy="72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2C6FC6-980C-7C01-5FA6-0252E4D4A8C5}"/>
              </a:ext>
            </a:extLst>
          </p:cNvPr>
          <p:cNvSpPr txBox="1">
            <a:spLocks/>
          </p:cNvSpPr>
          <p:nvPr/>
        </p:nvSpPr>
        <p:spPr>
          <a:xfrm>
            <a:off x="8239931" y="2155254"/>
            <a:ext cx="3564611" cy="127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Network learns to minimize loss between left and right disparity maps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A9B707-2575-493D-6B07-70D3042D6953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9084418" y="3429000"/>
            <a:ext cx="937819" cy="142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5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Loss function is used to learn the parameters of the network </a:t>
                </a:r>
              </a:p>
              <a:p>
                <a:r>
                  <a:rPr lang="en-US" dirty="0"/>
                  <a:t>Disparity often has </a:t>
                </a:r>
                <a:r>
                  <a:rPr lang="en-US" b="1" dirty="0"/>
                  <a:t>outliers</a:t>
                </a:r>
                <a:r>
                  <a:rPr lang="en-US" dirty="0"/>
                  <a:t>, so requires </a:t>
                </a:r>
                <a:r>
                  <a:rPr lang="en-US" b="1" dirty="0"/>
                  <a:t>robust loss function</a:t>
                </a:r>
              </a:p>
              <a:p>
                <a:r>
                  <a:rPr lang="en-US" dirty="0"/>
                  <a:t>Loss function uses the </a:t>
                </a:r>
                <a:r>
                  <a:rPr lang="en-US" b="1" dirty="0"/>
                  <a:t>smoothed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norm 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left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and right disparity,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smooth L1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𝑆𝑚𝑜𝑜𝑡h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4485887"/>
              </a:xfrm>
              <a:blipFill>
                <a:blip r:embed="rId2"/>
                <a:stretch>
                  <a:fillRect l="-1159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8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MobileStereoNet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9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borrows architectural blocks from </a:t>
            </a:r>
            <a:r>
              <a:rPr lang="en-US" sz="2400" dirty="0" err="1"/>
              <a:t>MobileNet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was the first NN disparity estimation architecture to operate with real-time performance low error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2FAB-6E86-756D-B3E3-B718924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4" y="3214637"/>
            <a:ext cx="8525780" cy="34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 of lesson </a:t>
            </a:r>
          </a:p>
          <a:p>
            <a:r>
              <a:rPr lang="en-US" dirty="0"/>
              <a:t>What methods can we use for 3-D CV models?</a:t>
            </a:r>
          </a:p>
          <a:p>
            <a:r>
              <a:rPr lang="en-US" dirty="0"/>
              <a:t>Geometry of depth estimation  </a:t>
            </a:r>
          </a:p>
          <a:p>
            <a:r>
              <a:rPr lang="en-US" dirty="0" err="1"/>
              <a:t>Epipolar</a:t>
            </a:r>
            <a:r>
              <a:rPr lang="en-US" dirty="0"/>
              <a:t> geometry for 3-D vision   </a:t>
            </a:r>
          </a:p>
          <a:p>
            <a:r>
              <a:rPr lang="en-US" dirty="0"/>
              <a:t>Image rectification for disparity estimation   </a:t>
            </a:r>
          </a:p>
          <a:p>
            <a:r>
              <a:rPr lang="en-US" dirty="0"/>
              <a:t>Evaluation of depth estimation models   </a:t>
            </a:r>
          </a:p>
          <a:p>
            <a:r>
              <a:rPr lang="en-US" dirty="0"/>
              <a:t>Why use binocular vision?   </a:t>
            </a:r>
          </a:p>
          <a:p>
            <a:r>
              <a:rPr lang="en-US" dirty="0"/>
              <a:t>Depth estimation with deep neural networks   </a:t>
            </a:r>
          </a:p>
          <a:p>
            <a:r>
              <a:rPr lang="en-US" dirty="0"/>
              <a:t>Example: </a:t>
            </a:r>
            <a:r>
              <a:rPr lang="en-US" dirty="0" err="1"/>
              <a:t>MobileStereoNet</a:t>
            </a:r>
            <a:r>
              <a:rPr lang="en-US" dirty="0"/>
              <a:t>  </a:t>
            </a:r>
          </a:p>
          <a:p>
            <a:r>
              <a:rPr lang="en-US" dirty="0"/>
              <a:t>Example: </a:t>
            </a:r>
            <a:r>
              <a:rPr lang="en-US" dirty="0" err="1"/>
              <a:t>HITnet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0"/>
            <a:ext cx="10515600" cy="4044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dirty="0" err="1"/>
              <a:t>MobileStereoNet</a:t>
            </a:r>
            <a:r>
              <a:rPr lang="en-US" dirty="0"/>
              <a:t> has 2-D and 3-D versions</a:t>
            </a:r>
          </a:p>
          <a:p>
            <a:r>
              <a:rPr lang="en-US" dirty="0"/>
              <a:t>3-D </a:t>
            </a:r>
            <a:r>
              <a:rPr lang="en-US" dirty="0" err="1"/>
              <a:t>MobileStereoNet</a:t>
            </a:r>
            <a:r>
              <a:rPr lang="en-US" dirty="0"/>
              <a:t> creates a 4-D cost volume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2-D </a:t>
            </a:r>
            <a:r>
              <a:rPr lang="en-US" dirty="0" err="1"/>
              <a:t>MobileStereoNet</a:t>
            </a:r>
            <a:r>
              <a:rPr lang="en-US" dirty="0"/>
              <a:t> creates a 3-D cost volume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3E7D-EE24-154E-62B0-42D11F0C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63" y="3179060"/>
            <a:ext cx="5605610" cy="127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F1BC2-73BA-F62A-D36E-6A06A42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63" y="5038049"/>
            <a:ext cx="8820876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2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490061"/>
            <a:ext cx="4091216" cy="408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V1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   </a:t>
            </a:r>
          </a:p>
          <a:p>
            <a:r>
              <a:rPr lang="en-US" dirty="0"/>
              <a:t>V2, with residual loop, </a:t>
            </a:r>
            <a:r>
              <a:rPr lang="en-US" dirty="0" err="1"/>
              <a:t>MobileNet</a:t>
            </a:r>
            <a:r>
              <a:rPr lang="en-US" dirty="0"/>
              <a:t> 2-D convolution blocks, left, and 3-D modification, right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F6F7-3C65-BF84-B3FA-0C8FF5AA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55" y="2058840"/>
            <a:ext cx="7658729" cy="35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88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3316902"/>
            <a:ext cx="5300084" cy="210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</a:t>
            </a:r>
            <a:r>
              <a:rPr lang="en-US" dirty="0" err="1"/>
              <a:t>MobileNet</a:t>
            </a:r>
            <a:r>
              <a:rPr lang="en-US" dirty="0"/>
              <a:t> blocks greatly improves speed     </a:t>
            </a:r>
          </a:p>
          <a:p>
            <a:r>
              <a:rPr lang="en-US" dirty="0"/>
              <a:t>Additional speed increase from use of 3D cost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A4729-948A-E7DA-275B-E85B42B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7" y="2084972"/>
            <a:ext cx="6573964" cy="3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3F17B-87ED-D019-4886-79AFF7E0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5" y="2181224"/>
            <a:ext cx="4948305" cy="395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right and left feature maps are </a:t>
                </a:r>
                <a:r>
                  <a:rPr lang="en-US" b="1" dirty="0"/>
                  <a:t>interlaced</a:t>
                </a:r>
                <a:r>
                  <a:rPr lang="en-US" dirty="0"/>
                  <a:t>  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interlaced</a:t>
                </a:r>
                <a:r>
                  <a:rPr lang="en-US" sz="2400" dirty="0"/>
                  <a:t> features are used to compute a </a:t>
                </a:r>
                <a:r>
                  <a:rPr lang="en-US" sz="2400" b="1" dirty="0"/>
                  <a:t>cost volume </a:t>
                </a:r>
                <a:r>
                  <a:rPr lang="en-US" sz="2400" dirty="0"/>
                  <a:t>to determine disparity</a:t>
                </a:r>
              </a:p>
              <a:p>
                <a:r>
                  <a:rPr lang="en-US" sz="2400" dirty="0"/>
                  <a:t>A form of a </a:t>
                </a:r>
                <a:r>
                  <a:rPr lang="en-US" sz="2400" b="1" dirty="0"/>
                  <a:t>3-D interlaced cost volume </a:t>
                </a:r>
                <a:r>
                  <a:rPr lang="en-US" sz="2400" dirty="0"/>
                  <a:t>for a general interlace metric is: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𝐼𝑛𝑡𝑒𝑟𝑙𝑎𝑐𝑒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 err="1"/>
                  <a:t>ModileStereoNet</a:t>
                </a:r>
                <a:r>
                  <a:rPr lang="en-US" sz="2400" dirty="0"/>
                  <a:t> interlace function is </a:t>
                </a:r>
                <a:r>
                  <a:rPr lang="en-US" sz="2400" b="1" dirty="0"/>
                  <a:t>learned</a:t>
                </a:r>
                <a:r>
                  <a:rPr lang="en-US" sz="2400" dirty="0"/>
                  <a:t>  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0241DDA-802D-31BC-D502-9597C7826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70" y="2696970"/>
                <a:ext cx="6943725" cy="3442899"/>
              </a:xfrm>
              <a:prstGeom prst="rect">
                <a:avLst/>
              </a:prstGeom>
              <a:blipFill>
                <a:blip r:embed="rId4"/>
                <a:stretch>
                  <a:fillRect l="-1756" t="-283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875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dirty="0" err="1"/>
                  <a:t>MobileStereoNet</a:t>
                </a:r>
                <a:r>
                  <a:rPr lang="en-US" dirty="0"/>
                  <a:t> of </a:t>
                </a:r>
                <a:r>
                  <a:rPr lang="en-US" dirty="0" err="1">
                    <a:hlinkClick r:id="rId2"/>
                  </a:rPr>
                  <a:t>Shamsafar</a:t>
                </a:r>
                <a:r>
                  <a:rPr lang="en-US" dirty="0">
                    <a:hlinkClick r:id="rId2"/>
                  </a:rPr>
                  <a:t> et. al., 2021 </a:t>
                </a:r>
                <a:r>
                  <a:rPr lang="en-US" dirty="0"/>
                  <a:t>is a highly efficient depth estimation model</a:t>
                </a:r>
              </a:p>
              <a:p>
                <a:r>
                  <a:rPr lang="en-US" sz="2400" dirty="0"/>
                  <a:t>Interlaced left and right feature map converted to disparity map </a:t>
                </a:r>
              </a:p>
              <a:p>
                <a:r>
                  <a:rPr lang="en-US" sz="2400" dirty="0"/>
                  <a:t>Unique convolution stack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The number of features is reduced at each 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1"/>
                <a:ext cx="10515600" cy="2233224"/>
              </a:xfrm>
              <a:blipFill>
                <a:blip r:embed="rId3"/>
                <a:stretch>
                  <a:fillRect l="-1159" t="-4645" b="-6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539A70-8295-3123-5E00-9F3A8D88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" y="3714428"/>
            <a:ext cx="11103646" cy="30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1090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39" y="2319581"/>
            <a:ext cx="5284585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Left image and ground truth disparity in left column  </a:t>
            </a:r>
          </a:p>
          <a:p>
            <a:r>
              <a:rPr lang="en-US" dirty="0"/>
              <a:t>Disparity error in center and right upper image   </a:t>
            </a:r>
          </a:p>
          <a:p>
            <a:r>
              <a:rPr lang="en-US" dirty="0"/>
              <a:t>Estimated disparity map in center and right lower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C1B7-6B33-4A1E-5108-0936F96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59943"/>
            <a:ext cx="6333906" cy="4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6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MobileStereoNet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08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MobileStereoNet</a:t>
            </a:r>
            <a:r>
              <a:rPr lang="en-US" dirty="0"/>
              <a:t> of </a:t>
            </a:r>
            <a:r>
              <a:rPr lang="en-US" dirty="0" err="1">
                <a:hlinkClick r:id="rId2"/>
              </a:rPr>
              <a:t>Shamsafar</a:t>
            </a:r>
            <a:r>
              <a:rPr lang="en-US" dirty="0">
                <a:hlinkClick r:id="rId2"/>
              </a:rPr>
              <a:t> et. al., 2021 </a:t>
            </a:r>
            <a:r>
              <a:rPr lang="en-US" dirty="0"/>
              <a:t>is a highly efficient depth estimation model</a:t>
            </a:r>
          </a:p>
          <a:p>
            <a:r>
              <a:rPr lang="en-US" sz="2400" dirty="0"/>
              <a:t>Performance comparison with other leading models on benchmark data   </a:t>
            </a:r>
          </a:p>
          <a:p>
            <a:r>
              <a:rPr lang="en-US" sz="2400" dirty="0" err="1"/>
              <a:t>MobileStereoNet</a:t>
            </a:r>
            <a:r>
              <a:rPr lang="en-US" sz="2400" dirty="0"/>
              <a:t> achieves fast performance at cost in accuracy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11B4-A1B0-92E8-D0F3-4994DB1E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93" y="3744133"/>
            <a:ext cx="7380835" cy="2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3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HITnet</a:t>
            </a:r>
            <a:r>
              <a:rPr lang="en-US" sz="4000" dirty="0"/>
              <a:t> a State of the Art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1370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223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takes a different approach when compared to other deep NN 3-D computer vision architectures </a:t>
            </a:r>
          </a:p>
          <a:p>
            <a:r>
              <a:rPr lang="en-US" sz="2400" dirty="0" err="1"/>
              <a:t>HITnet</a:t>
            </a:r>
            <a:r>
              <a:rPr lang="en-US" sz="2400" dirty="0"/>
              <a:t> achieves state of the art accuracy at real-time speeds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EB4A-9655-9395-349E-F0BA331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90" y="3324225"/>
            <a:ext cx="5823064" cy="3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2"/>
            <a:ext cx="10515600" cy="90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Hierarchical Iterative Tile Refinement Network (</a:t>
            </a:r>
            <a:r>
              <a:rPr lang="en-US" dirty="0" err="1"/>
              <a:t>HITnet</a:t>
            </a:r>
            <a:r>
              <a:rPr lang="en-US" dirty="0"/>
              <a:t>) of </a:t>
            </a:r>
            <a:r>
              <a:rPr lang="en-US" dirty="0" err="1">
                <a:hlinkClick r:id="rId2"/>
              </a:rPr>
              <a:t>Tankovich</a:t>
            </a:r>
            <a:r>
              <a:rPr lang="en-US" dirty="0">
                <a:hlinkClick r:id="rId2"/>
              </a:rPr>
              <a:t> et. al., 2023</a:t>
            </a:r>
            <a:r>
              <a:rPr lang="en-US" dirty="0"/>
              <a:t>, is currently the state of the art 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241DDA-802D-31BC-D502-9597C782602D}"/>
              </a:ext>
            </a:extLst>
          </p:cNvPr>
          <p:cNvSpPr txBox="1">
            <a:spLocks/>
          </p:cNvSpPr>
          <p:nvPr/>
        </p:nvSpPr>
        <p:spPr>
          <a:xfrm>
            <a:off x="274140" y="2319581"/>
            <a:ext cx="4628492" cy="425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Qualitative results   </a:t>
            </a:r>
          </a:p>
          <a:p>
            <a:r>
              <a:rPr lang="en-US" dirty="0"/>
              <a:t>Results shown for 4 benchmark datasets  </a:t>
            </a:r>
          </a:p>
          <a:p>
            <a:r>
              <a:rPr lang="en-US" dirty="0"/>
              <a:t>Notice the high resolution at multiple scales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0023-4262-9090-AE38-A9BC7B9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88" y="2044306"/>
            <a:ext cx="7140338" cy="4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Direct sensing – beyond our scope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dirty="0"/>
              <a:t>Lidar </a:t>
            </a:r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Limited range and resolution</a:t>
            </a:r>
          </a:p>
          <a:p>
            <a:pPr lvl="1"/>
            <a:r>
              <a:rPr lang="en-US" dirty="0"/>
              <a:t>Often integrate with optical methods </a:t>
            </a:r>
          </a:p>
          <a:p>
            <a:r>
              <a:rPr lang="en-US" dirty="0"/>
              <a:t>Moving camera or object</a:t>
            </a:r>
          </a:p>
          <a:p>
            <a:pPr lvl="1"/>
            <a:r>
              <a:rPr lang="en-US" dirty="0"/>
              <a:t>Extension of optical flow 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Hierarchical Iterative Tile Refinement Network (</a:t>
                </a:r>
                <a:r>
                  <a:rPr lang="en-US" dirty="0" err="1"/>
                  <a:t>HITnet</a:t>
                </a:r>
                <a:r>
                  <a:rPr lang="en-US" dirty="0"/>
                  <a:t>) of </a:t>
                </a:r>
                <a:r>
                  <a:rPr lang="en-US" dirty="0" err="1">
                    <a:hlinkClick r:id="rId2"/>
                  </a:rPr>
                  <a:t>Tankovich</a:t>
                </a:r>
                <a:r>
                  <a:rPr lang="en-US" dirty="0">
                    <a:hlinkClick r:id="rId2"/>
                  </a:rPr>
                  <a:t> et. al., 2023</a:t>
                </a:r>
                <a:r>
                  <a:rPr lang="en-US" dirty="0"/>
                  <a:t>, is currently the state of the art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performs disparity estimation on overlapping tiles   </a:t>
                </a:r>
              </a:p>
              <a:p>
                <a:r>
                  <a:rPr lang="en-US" sz="2400" dirty="0" err="1"/>
                  <a:t>HITnet</a:t>
                </a:r>
                <a:r>
                  <a:rPr lang="en-US" sz="2400" dirty="0"/>
                  <a:t> algorithm simultaneously estimates slant   </a:t>
                </a:r>
              </a:p>
              <a:p>
                <a:pPr lvl="1"/>
                <a:r>
                  <a:rPr lang="en-US" sz="2000" dirty="0"/>
                  <a:t>No need for prior image rectification step   </a:t>
                </a:r>
              </a:p>
              <a:p>
                <a:r>
                  <a:rPr lang="en-US" sz="2400" dirty="0"/>
                  <a:t>The hypothesis of disparity,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, and slant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Where,</a:t>
                </a:r>
              </a:p>
              <a:p>
                <a:pPr marL="457200" lvl="1" indent="0">
                  <a:buNone/>
                </a:pPr>
                <a:r>
                  <a:rPr lang="en-US" sz="2000" b="0" dirty="0"/>
                  <a:t>The gradient of disparity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r>
                  <a:rPr lang="en-US" sz="2000" dirty="0"/>
                  <a:t>Descriptor for tile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91000"/>
                <a:ext cx="10515600" cy="5402789"/>
              </a:xfrm>
              <a:blipFill>
                <a:blip r:embed="rId3"/>
                <a:stretch>
                  <a:fillRect l="-1159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73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40" y="2992315"/>
            <a:ext cx="10555942" cy="24690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D84E85-0342-A26F-ED5D-27D4E3DE80C8}"/>
              </a:ext>
            </a:extLst>
          </p:cNvPr>
          <p:cNvSpPr txBox="1">
            <a:spLocks/>
          </p:cNvSpPr>
          <p:nvPr/>
        </p:nvSpPr>
        <p:spPr>
          <a:xfrm>
            <a:off x="826576" y="2114248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4x1 stride to create</a:t>
            </a:r>
            <a:r>
              <a:rPr lang="en-US" sz="2400" b="1" dirty="0"/>
              <a:t> overlapping tiles at each scale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605220" y="2843140"/>
            <a:ext cx="36163" cy="565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22D6BB-82EE-7558-1F0D-578651692964}"/>
              </a:ext>
            </a:extLst>
          </p:cNvPr>
          <p:cNvSpPr txBox="1">
            <a:spLocks/>
          </p:cNvSpPr>
          <p:nvPr/>
        </p:nvSpPr>
        <p:spPr>
          <a:xfrm>
            <a:off x="1281193" y="5841591"/>
            <a:ext cx="9629613" cy="7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Encoder-decoder down-up samples </a:t>
            </a:r>
            <a:r>
              <a:rPr lang="en-US" sz="2400" dirty="0"/>
              <a:t>right input image using 4x4 convolution with 4x4 stride to create</a:t>
            </a:r>
            <a:r>
              <a:rPr lang="en-US" sz="2400" b="1" dirty="0"/>
              <a:t> non-overlapping reference tiles </a:t>
            </a:r>
            <a:r>
              <a:rPr lang="en-US" sz="2400" dirty="0"/>
              <a:t>at each scale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61706E-B7CC-B68E-ADAC-694580C3B5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55037" y="5362414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47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91001"/>
            <a:ext cx="10515600" cy="94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uses sets of overlapping tiles to compute disparity at several scales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1592-01E9-1E20-4CB8-4B00CFD0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6" y="4014861"/>
            <a:ext cx="10555942" cy="2469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/>
                  <a:t>Robust matching</a:t>
                </a:r>
                <a:r>
                  <a:rPr lang="en-US" sz="2400" dirty="0"/>
                  <a:t> of tiles at multiple scales – only store top matches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2400" dirty="0"/>
                  <a:t>At resolution, </a:t>
                </a:r>
                <a:r>
                  <a:rPr lang="en-US" sz="2400" i="1" dirty="0"/>
                  <a:t>l</a:t>
                </a:r>
                <a:r>
                  <a:rPr lang="en-US" sz="2400" dirty="0"/>
                  <a:t>, the cost function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𝜚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dirty="0"/>
                  <a:t>Initial match found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∈[0,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D84E85-0342-A26F-ED5D-27D4E3DE8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" y="2000594"/>
                <a:ext cx="8994182" cy="1428406"/>
              </a:xfrm>
              <a:prstGeom prst="rect">
                <a:avLst/>
              </a:prstGeom>
              <a:blipFill>
                <a:blip r:embed="rId3"/>
                <a:stretch>
                  <a:fillRect l="-1016" t="-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38426-A834-5FF3-8346-D3BE31C409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993037" y="3429000"/>
            <a:ext cx="2518475" cy="673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12A634-4EF4-9F9E-E7DD-7CD34FD89286}"/>
              </a:ext>
            </a:extLst>
          </p:cNvPr>
          <p:cNvSpPr txBox="1">
            <a:spLocks/>
          </p:cNvSpPr>
          <p:nvPr/>
        </p:nvSpPr>
        <p:spPr>
          <a:xfrm>
            <a:off x="9490128" y="3191379"/>
            <a:ext cx="2376407" cy="86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matches at multiple scales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676AB4-8B3C-C4A9-E499-32E98BB9AB4E}"/>
              </a:ext>
            </a:extLst>
          </p:cNvPr>
          <p:cNvCxnSpPr>
            <a:cxnSpLocks/>
          </p:cNvCxnSpPr>
          <p:nvPr/>
        </p:nvCxnSpPr>
        <p:spPr>
          <a:xfrm flipH="1">
            <a:off x="9913749" y="4059622"/>
            <a:ext cx="764582" cy="155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7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E268D-4199-A639-8AC9-9090D1DF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71" y="3678549"/>
            <a:ext cx="9062455" cy="31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+mn-lt"/>
              </a:rPr>
              <a:t>HITnet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3799"/>
            <a:ext cx="10515600" cy="2519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HITnet</a:t>
            </a:r>
            <a:r>
              <a:rPr lang="en-US" dirty="0"/>
              <a:t> employs </a:t>
            </a:r>
            <a:r>
              <a:rPr lang="en-US" b="1" dirty="0"/>
              <a:t>multiple propagation steps </a:t>
            </a:r>
            <a:r>
              <a:rPr lang="en-US" dirty="0"/>
              <a:t>to improve disparity estimates</a:t>
            </a:r>
          </a:p>
          <a:p>
            <a:r>
              <a:rPr lang="en-US" dirty="0"/>
              <a:t>Interpolation to achieve subpixel accuracy   </a:t>
            </a:r>
          </a:p>
          <a:p>
            <a:r>
              <a:rPr lang="en-US" dirty="0"/>
              <a:t>Warping </a:t>
            </a:r>
            <a:r>
              <a:rPr lang="en-US"/>
              <a:t>from disparity gradient </a:t>
            </a:r>
            <a:r>
              <a:rPr lang="en-US" dirty="0"/>
              <a:t>to correct for slant  </a:t>
            </a:r>
          </a:p>
          <a:p>
            <a:r>
              <a:rPr lang="en-US" dirty="0"/>
              <a:t>Incremental tile hypothesis improvement from the cost volume</a:t>
            </a:r>
          </a:p>
          <a:p>
            <a:r>
              <a:rPr lang="en-US" dirty="0"/>
              <a:t>Full detail in the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179FF-473F-CD2A-5030-B85726C5AD46}"/>
              </a:ext>
            </a:extLst>
          </p:cNvPr>
          <p:cNvCxnSpPr>
            <a:cxnSpLocks/>
          </p:cNvCxnSpPr>
          <p:nvPr/>
        </p:nvCxnSpPr>
        <p:spPr>
          <a:xfrm flipH="1" flipV="1">
            <a:off x="5904854" y="7881688"/>
            <a:ext cx="340963" cy="479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5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 of 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  </a:t>
            </a:r>
          </a:p>
          <a:p>
            <a:r>
              <a:rPr lang="en-US" dirty="0"/>
              <a:t>Stereo vision is based on </a:t>
            </a:r>
            <a:r>
              <a:rPr lang="en-US" b="1" dirty="0" err="1"/>
              <a:t>epipolar</a:t>
            </a:r>
            <a:r>
              <a:rPr lang="en-US" b="1" dirty="0"/>
              <a:t> geometry</a:t>
            </a:r>
          </a:p>
          <a:p>
            <a:r>
              <a:rPr lang="en-US" dirty="0"/>
              <a:t>Disparity is on the x-axis for rectified image pairs    </a:t>
            </a:r>
          </a:p>
          <a:p>
            <a:r>
              <a:rPr lang="en-US" dirty="0"/>
              <a:t>Endpoint error used to evaluate disparity models     </a:t>
            </a:r>
          </a:p>
          <a:p>
            <a:r>
              <a:rPr lang="en-US" dirty="0"/>
              <a:t>Binocular vision models are inherently more accurate than monocular vision   </a:t>
            </a:r>
          </a:p>
          <a:p>
            <a:r>
              <a:rPr lang="en-US" dirty="0"/>
              <a:t>Deep neural networks estimate disparity at multiple scales    </a:t>
            </a:r>
          </a:p>
          <a:p>
            <a:pPr lvl="1"/>
            <a:r>
              <a:rPr lang="en-US" dirty="0"/>
              <a:t>Cost volume contains similarity estimates for feature map   </a:t>
            </a:r>
          </a:p>
          <a:p>
            <a:pPr lvl="1"/>
            <a:r>
              <a:rPr lang="en-US" dirty="0"/>
              <a:t>Disparity estimated by </a:t>
            </a:r>
            <a:r>
              <a:rPr lang="en-US" dirty="0" err="1"/>
              <a:t>argmin</a:t>
            </a:r>
            <a:r>
              <a:rPr lang="en-US" dirty="0"/>
              <a:t> of matched similarity   </a:t>
            </a:r>
          </a:p>
          <a:p>
            <a:r>
              <a:rPr lang="en-US" dirty="0" err="1"/>
              <a:t>MobileStereoNet</a:t>
            </a:r>
            <a:r>
              <a:rPr lang="en-US" dirty="0"/>
              <a:t>  and </a:t>
            </a:r>
            <a:r>
              <a:rPr lang="en-US" dirty="0" err="1"/>
              <a:t>HITnet</a:t>
            </a:r>
            <a:r>
              <a:rPr lang="en-US" dirty="0"/>
              <a:t> are state-of-the-art real-time disparity estimation models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Approaches to 3-D CV </a:t>
            </a:r>
          </a:p>
          <a:p>
            <a:r>
              <a:rPr lang="en-US" dirty="0"/>
              <a:t>Monocular methods </a:t>
            </a:r>
          </a:p>
          <a:p>
            <a:pPr lvl="1"/>
            <a:r>
              <a:rPr lang="en-US" dirty="0"/>
              <a:t>Use properties of simple image</a:t>
            </a:r>
          </a:p>
          <a:p>
            <a:pPr lvl="1"/>
            <a:r>
              <a:rPr lang="en-US" dirty="0"/>
              <a:t>Area of considerable research   </a:t>
            </a:r>
          </a:p>
          <a:p>
            <a:r>
              <a:rPr lang="en-US" dirty="0"/>
              <a:t>Multiple camera poses  </a:t>
            </a:r>
          </a:p>
          <a:p>
            <a:pPr lvl="1"/>
            <a:r>
              <a:rPr lang="en-US" dirty="0"/>
              <a:t>Use 2 or more camera poses</a:t>
            </a:r>
          </a:p>
          <a:p>
            <a:pPr lvl="1"/>
            <a:r>
              <a:rPr lang="en-US" dirty="0"/>
              <a:t>Solve inverse projection problem </a:t>
            </a:r>
          </a:p>
          <a:p>
            <a:r>
              <a:rPr lang="en-US" dirty="0"/>
              <a:t>We focus on 2 camera or stereo vision case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3-D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3-D CV </a:t>
            </a:r>
          </a:p>
          <a:p>
            <a:r>
              <a:rPr lang="en-US" dirty="0"/>
              <a:t>Limited baseline limits depth accuracy   </a:t>
            </a:r>
          </a:p>
          <a:p>
            <a:pPr lvl="1"/>
            <a:r>
              <a:rPr lang="en-US" dirty="0"/>
              <a:t>Closer distances estimated more accurately</a:t>
            </a:r>
          </a:p>
          <a:p>
            <a:pPr lvl="1"/>
            <a:r>
              <a:rPr lang="en-US" dirty="0"/>
              <a:t>Longer baseline helps but not always possible      </a:t>
            </a:r>
          </a:p>
          <a:p>
            <a:r>
              <a:rPr lang="en-US" dirty="0"/>
              <a:t>Images with low gradient     </a:t>
            </a:r>
          </a:p>
          <a:p>
            <a:pPr lvl="1"/>
            <a:r>
              <a:rPr lang="en-US" dirty="0"/>
              <a:t>Low gradient makes matching between left and right difficulty   </a:t>
            </a:r>
          </a:p>
          <a:p>
            <a:r>
              <a:rPr lang="en-US" dirty="0"/>
              <a:t>Limited by real-world lighting, shadow and poor contrast    </a:t>
            </a:r>
          </a:p>
          <a:p>
            <a:pPr lvl="1"/>
            <a:r>
              <a:rPr lang="en-US" dirty="0"/>
              <a:t>Shadows are particularly troublesome   </a:t>
            </a:r>
          </a:p>
          <a:p>
            <a:pPr lvl="1"/>
            <a:r>
              <a:rPr lang="en-US" dirty="0"/>
              <a:t>Poor contrast areas have low gradient  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4E04-2A00-15F1-305A-80EF86F9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Geometry of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66326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6711</TotalTime>
  <Words>3035</Words>
  <Application>Microsoft Office PowerPoint</Application>
  <PresentationFormat>Widescreen</PresentationFormat>
  <Paragraphs>523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Script MT Bold</vt:lpstr>
      <vt:lpstr>Symbol</vt:lpstr>
      <vt:lpstr>Office Theme</vt:lpstr>
      <vt:lpstr>CSCI E-25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3-D Computer Vision</vt:lpstr>
      <vt:lpstr>Geometry of Depth Estimation</vt:lpstr>
      <vt:lpstr>Stereo Vision Problem </vt:lpstr>
      <vt:lpstr>Stereo Depth Estimation</vt:lpstr>
      <vt:lpstr>Stereo Depth Estimation</vt:lpstr>
      <vt:lpstr>Stereo Depth Estimation</vt:lpstr>
      <vt:lpstr>Stereo Depth Estimation</vt:lpstr>
      <vt:lpstr>Epipolar Geometry for 3-D Vision</vt:lpstr>
      <vt:lpstr>Review: Pinhole Camera Model</vt:lpstr>
      <vt:lpstr>Epipolar Geometry </vt:lpstr>
      <vt:lpstr>Epipolar Geometry </vt:lpstr>
      <vt:lpstr>Epipolar Geometry </vt:lpstr>
      <vt:lpstr>Projections to Camera Coordinates</vt:lpstr>
      <vt:lpstr>Finding Matching Points</vt:lpstr>
      <vt:lpstr>Finding Matching Points</vt:lpstr>
      <vt:lpstr>Image Rectification</vt:lpstr>
      <vt:lpstr>Rectification of images </vt:lpstr>
      <vt:lpstr>Rectification of images </vt:lpstr>
      <vt:lpstr>Stereo Depth Estimation</vt:lpstr>
      <vt:lpstr>Evaluation of Depth Estimation Models</vt:lpstr>
      <vt:lpstr>Evaluation of Stereo Vision Models</vt:lpstr>
      <vt:lpstr>Evaluation of Stereo Vision Models </vt:lpstr>
      <vt:lpstr>Evaluation of Stereo Vision Models</vt:lpstr>
      <vt:lpstr>Evaluation of Stereo Vision Models</vt:lpstr>
      <vt:lpstr>Evaluation of Stereo Vision Models</vt:lpstr>
      <vt:lpstr>Why Use Binocular Vision?</vt:lpstr>
      <vt:lpstr>Monocular Depth Estimation  </vt:lpstr>
      <vt:lpstr>Monocular Depth Estimation  </vt:lpstr>
      <vt:lpstr>Depth Estimation with Deep NNs</vt:lpstr>
      <vt:lpstr>Deep Neural Nets for 3-D Depth Estimation </vt:lpstr>
      <vt:lpstr>Deep Networks for 3-D Depth Estimation  </vt:lpstr>
      <vt:lpstr>Deep Networks for 3-D Depth Estimation  </vt:lpstr>
      <vt:lpstr>Cost Volume</vt:lpstr>
      <vt:lpstr>Cost Volume</vt:lpstr>
      <vt:lpstr>Cost Volume</vt:lpstr>
      <vt:lpstr>Deep Networks for 3-D Depth Estimation  </vt:lpstr>
      <vt:lpstr>Deep Networks for 3-D Depth Estimation  </vt:lpstr>
      <vt:lpstr>Computing Disparity  </vt:lpstr>
      <vt:lpstr>Deep Networks for 3-D Depth Estimation  </vt:lpstr>
      <vt:lpstr>Loss function 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MobileStereoNet</vt:lpstr>
      <vt:lpstr>HITnet a State of the Art Architecture</vt:lpstr>
      <vt:lpstr>HITnet</vt:lpstr>
      <vt:lpstr>HITnet</vt:lpstr>
      <vt:lpstr>HITnet</vt:lpstr>
      <vt:lpstr>HITnet</vt:lpstr>
      <vt:lpstr>HITnet</vt:lpstr>
      <vt:lpstr>HITnet</vt:lpstr>
      <vt:lpstr>Summary of 3-D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363</cp:revision>
  <dcterms:created xsi:type="dcterms:W3CDTF">2022-04-24T20:15:20Z</dcterms:created>
  <dcterms:modified xsi:type="dcterms:W3CDTF">2023-05-04T18:06:20Z</dcterms:modified>
</cp:coreProperties>
</file>